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3788" r:id="rId2"/>
    <p:sldId id="3769" r:id="rId3"/>
    <p:sldId id="3818" r:id="rId4"/>
    <p:sldId id="3819" r:id="rId5"/>
    <p:sldId id="3796" r:id="rId6"/>
    <p:sldId id="3805" r:id="rId7"/>
    <p:sldId id="3806" r:id="rId8"/>
    <p:sldId id="3820" r:id="rId9"/>
    <p:sldId id="3822" r:id="rId10"/>
    <p:sldId id="3823" r:id="rId11"/>
    <p:sldId id="3824" r:id="rId12"/>
    <p:sldId id="3825" r:id="rId13"/>
    <p:sldId id="3810" r:id="rId14"/>
    <p:sldId id="3811" r:id="rId15"/>
    <p:sldId id="3812" r:id="rId16"/>
    <p:sldId id="3813" r:id="rId17"/>
    <p:sldId id="3828" r:id="rId18"/>
    <p:sldId id="3826" r:id="rId19"/>
    <p:sldId id="3816" r:id="rId20"/>
    <p:sldId id="3817" r:id="rId21"/>
    <p:sldId id="3827" r:id="rId22"/>
    <p:sldId id="711" r:id="rId23"/>
  </p:sldIdLst>
  <p:sldSz cx="9906000" cy="6858000" type="A4"/>
  <p:notesSz cx="6797675" cy="9926638"/>
  <p:embeddedFontLst>
    <p:embeddedFont>
      <p:font typeface="KoPub돋움체 Bold" panose="00000800000000000000" pitchFamily="2" charset="-127"/>
      <p:regular r:id="rId26"/>
      <p:bold r:id="rId27"/>
    </p:embeddedFont>
    <p:embeddedFont>
      <p:font typeface="KoPub돋움체 Medium" panose="00000600000000000000" pitchFamily="2" charset="-127"/>
      <p:regular r:id="rId28"/>
    </p:embeddedFont>
    <p:embeddedFont>
      <p:font typeface="KoPub바탕체 Bold" panose="00000800000000000000" pitchFamily="2" charset="-127"/>
      <p:regular r:id="rId29"/>
      <p:bold r:id="rId30"/>
    </p:embeddedFont>
    <p:embeddedFont>
      <p:font typeface="나눔스퀘어 Bold" panose="020B0600000101010101" pitchFamily="50" charset="-127"/>
      <p:bold r:id="rId3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256" userDrawn="1">
          <p15:clr>
            <a:srgbClr val="A4A3A4"/>
          </p15:clr>
        </p15:guide>
        <p15:guide id="4" orient="horz" pos="3543" userDrawn="1">
          <p15:clr>
            <a:srgbClr val="A4A3A4"/>
          </p15:clr>
        </p15:guide>
        <p15:guide id="5" pos="5864" userDrawn="1">
          <p15:clr>
            <a:srgbClr val="A4A3A4"/>
          </p15:clr>
        </p15:guide>
        <p15:guide id="7" pos="330" userDrawn="1">
          <p15:clr>
            <a:srgbClr val="A4A3A4"/>
          </p15:clr>
        </p15:guide>
        <p15:guide id="8" orient="horz" pos="3430" userDrawn="1">
          <p15:clr>
            <a:srgbClr val="A4A3A4"/>
          </p15:clr>
        </p15:guide>
        <p15:guide id="9" orient="horz" pos="3861" userDrawn="1">
          <p15:clr>
            <a:srgbClr val="A4A3A4"/>
          </p15:clr>
        </p15:guide>
        <p15:guide id="10" pos="5411" userDrawn="1">
          <p15:clr>
            <a:srgbClr val="A4A3A4"/>
          </p15:clr>
        </p15:guide>
        <p15:guide id="11" orient="horz" pos="4224" userDrawn="1">
          <p15:clr>
            <a:srgbClr val="A4A3A4"/>
          </p15:clr>
        </p15:guide>
        <p15:guide id="12" pos="3165" userDrawn="1">
          <p15:clr>
            <a:srgbClr val="A4A3A4"/>
          </p15:clr>
        </p15:guide>
        <p15:guide id="13" pos="557" userDrawn="1">
          <p15:clr>
            <a:srgbClr val="A4A3A4"/>
          </p15:clr>
        </p15:guide>
        <p15:guide id="14" orient="horz" pos="2659" userDrawn="1">
          <p15:clr>
            <a:srgbClr val="A4A3A4"/>
          </p15:clr>
        </p15:guide>
        <p15:guide id="15" orient="horz" pos="3203" userDrawn="1">
          <p15:clr>
            <a:srgbClr val="A4A3A4"/>
          </p15:clr>
        </p15:guide>
        <p15:guide id="16" orient="horz" pos="70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m Jay" initials="TJ" lastIdx="2" clrIdx="0">
    <p:extLst>
      <p:ext uri="{19B8F6BF-5375-455C-9EA6-DF929625EA0E}">
        <p15:presenceInfo xmlns:p15="http://schemas.microsoft.com/office/powerpoint/2012/main" userId="Tom Jay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4274"/>
    <a:srgbClr val="C00000"/>
    <a:srgbClr val="0070C0"/>
    <a:srgbClr val="4C7430"/>
    <a:srgbClr val="006666"/>
    <a:srgbClr val="B5B6B8"/>
    <a:srgbClr val="9A9B9C"/>
    <a:srgbClr val="3A3A3A"/>
    <a:srgbClr val="CBCCCD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62" autoAdjust="0"/>
    <p:restoredTop sz="96242" autoAdjust="0"/>
  </p:normalViewPr>
  <p:slideViewPr>
    <p:cSldViewPr snapToGrid="0">
      <p:cViewPr varScale="1">
        <p:scale>
          <a:sx n="106" d="100"/>
          <a:sy n="106" d="100"/>
        </p:scale>
        <p:origin x="1692" y="108"/>
      </p:cViewPr>
      <p:guideLst>
        <p:guide pos="3256"/>
        <p:guide orient="horz" pos="3543"/>
        <p:guide pos="5864"/>
        <p:guide pos="330"/>
        <p:guide orient="horz" pos="3430"/>
        <p:guide orient="horz" pos="3861"/>
        <p:guide pos="5411"/>
        <p:guide orient="horz" pos="4224"/>
        <p:guide pos="3165"/>
        <p:guide pos="557"/>
        <p:guide orient="horz" pos="2659"/>
        <p:guide orient="horz" pos="3203"/>
        <p:guide orient="horz" pos="709"/>
      </p:guideLst>
    </p:cSldViewPr>
  </p:slideViewPr>
  <p:outlineViewPr>
    <p:cViewPr>
      <p:scale>
        <a:sx n="50" d="100"/>
        <a:sy n="50" d="100"/>
      </p:scale>
      <p:origin x="0" y="-25224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-10320"/>
    </p:cViewPr>
  </p:sorterViewPr>
  <p:notesViewPr>
    <p:cSldViewPr snapToGrid="0">
      <p:cViewPr varScale="1">
        <p:scale>
          <a:sx n="74" d="100"/>
          <a:sy n="74" d="100"/>
        </p:scale>
        <p:origin x="404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8056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l">
              <a:defRPr sz="1200"/>
            </a:lvl1pPr>
          </a:lstStyle>
          <a:p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r">
              <a:defRPr sz="1200"/>
            </a:lvl1pPr>
          </a:lstStyle>
          <a:p>
            <a:fld id="{50FD49EB-5604-4BFF-B88E-813B792B1164}" type="datetimeFigureOut">
              <a:rPr lang="ko-KR" altLang="en-US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2026-10-15</a:t>
            </a:fld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9428585"/>
            <a:ext cx="2945659" cy="498055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r">
              <a:defRPr sz="1200"/>
            </a:lvl1pPr>
          </a:lstStyle>
          <a:p>
            <a:fld id="{E6863848-EDC9-4472-9DD2-B4BD70405D29}" type="slidenum">
              <a:rPr lang="ko-KR" altLang="en-US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‹#›</a:t>
            </a:fld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646898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8056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l">
              <a:defRPr sz="1200"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r">
              <a:defRPr sz="1200"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fld id="{B87F043C-DD33-4932-9257-F8DE946E52DC}" type="datetimeFigureOut">
              <a:rPr lang="ko-KR" altLang="en-US" smtClean="0"/>
              <a:pPr/>
              <a:t>2026-10-15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2" tIns="45711" rIns="91422" bIns="45711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22" tIns="45711" rIns="91422" bIns="45711" rtlCol="0"/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28585"/>
            <a:ext cx="2945659" cy="498055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l">
              <a:defRPr sz="1200"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r">
              <a:defRPr sz="1200"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fld id="{43FE8750-BB80-4C76-925A-487301A4041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35333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KoPub돋움체 Bold" panose="02020603020101020101" pitchFamily="18" charset="-127"/>
        <a:ea typeface="KoPub돋움체 Bold" panose="02020603020101020101" pitchFamily="18" charset="-127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KoPub돋움체 Bold" panose="02020603020101020101" pitchFamily="18" charset="-127"/>
        <a:ea typeface="KoPub돋움체 Bold" panose="02020603020101020101" pitchFamily="18" charset="-127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KoPub돋움체 Bold" panose="02020603020101020101" pitchFamily="18" charset="-127"/>
        <a:ea typeface="KoPub돋움체 Bold" panose="02020603020101020101" pitchFamily="18" charset="-127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KoPub돋움체 Bold" panose="02020603020101020101" pitchFamily="18" charset="-127"/>
        <a:ea typeface="KoPub돋움체 Bold" panose="02020603020101020101" pitchFamily="18" charset="-127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KoPub돋움체 Bold" panose="02020603020101020101" pitchFamily="18" charset="-127"/>
        <a:ea typeface="KoPub돋움체 Bold" panose="02020603020101020101" pitchFamily="18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122613" y="509588"/>
            <a:ext cx="3681412" cy="2549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20089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5613" y="947738"/>
            <a:ext cx="5845175" cy="40481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656" indent="-171656">
              <a:buFont typeface="Wingdings" panose="05000000000000000000" pitchFamily="2" charset="2"/>
              <a:buChar char="è"/>
            </a:pPr>
            <a:endParaRPr lang="ko-KR" altLang="en-US" dirty="0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CFD458-384E-41D5-9F4E-C5A9375E21CD}" type="slidenum">
              <a:rPr lang="ko-KR" altLang="en-US" smtClean="0"/>
              <a:pPr>
                <a:defRPr/>
              </a:pPr>
              <a:t>3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945804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5613" y="947738"/>
            <a:ext cx="5845175" cy="40481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656" indent="-171656">
              <a:buFont typeface="Wingdings" panose="05000000000000000000" pitchFamily="2" charset="2"/>
              <a:buChar char="è"/>
            </a:pPr>
            <a:endParaRPr lang="ko-KR" altLang="en-US" dirty="0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CFD458-384E-41D5-9F4E-C5A9375E21CD}" type="slidenum">
              <a:rPr lang="ko-KR" altLang="en-US" smtClean="0"/>
              <a:pPr>
                <a:defRPr/>
              </a:pPr>
              <a:t>4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59907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5613" y="947738"/>
            <a:ext cx="5845175" cy="40481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656" indent="-171656">
              <a:buFont typeface="Wingdings" panose="05000000000000000000" pitchFamily="2" charset="2"/>
              <a:buChar char="è"/>
            </a:pPr>
            <a:endParaRPr lang="ko-KR" altLang="en-US" dirty="0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CFD458-384E-41D5-9F4E-C5A9375E21CD}" type="slidenum">
              <a:rPr lang="ko-KR" altLang="en-US" smtClean="0"/>
              <a:pPr>
                <a:defRPr/>
              </a:pPr>
              <a:t>5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945804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5613" y="947738"/>
            <a:ext cx="5845175" cy="40481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656" indent="-171656">
              <a:buFont typeface="Wingdings" panose="05000000000000000000" pitchFamily="2" charset="2"/>
              <a:buChar char="è"/>
            </a:pPr>
            <a:endParaRPr lang="ko-KR" altLang="en-US" dirty="0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CFD458-384E-41D5-9F4E-C5A9375E21CD}" type="slidenum">
              <a:rPr lang="ko-KR" altLang="en-US" smtClean="0"/>
              <a:pPr>
                <a:defRPr/>
              </a:pPr>
              <a:t>6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209317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5613" y="947738"/>
            <a:ext cx="5845175" cy="40481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656" indent="-171656">
              <a:buFont typeface="Wingdings" panose="05000000000000000000" pitchFamily="2" charset="2"/>
              <a:buChar char="è"/>
            </a:pPr>
            <a:endParaRPr lang="ko-KR" altLang="en-US" dirty="0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CFD458-384E-41D5-9F4E-C5A9375E21CD}" type="slidenum">
              <a:rPr lang="ko-KR" altLang="en-US" smtClean="0"/>
              <a:pPr>
                <a:defRPr/>
              </a:pPr>
              <a:t>7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091178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5613" y="947738"/>
            <a:ext cx="5845175" cy="40481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656" indent="-171656">
              <a:buFont typeface="Wingdings" panose="05000000000000000000" pitchFamily="2" charset="2"/>
              <a:buChar char="è"/>
            </a:pPr>
            <a:endParaRPr lang="ko-KR" altLang="en-US" dirty="0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CFD458-384E-41D5-9F4E-C5A9375E21CD}" type="slidenum">
              <a:rPr lang="ko-KR" altLang="en-US" smtClean="0"/>
              <a:pPr>
                <a:defRPr/>
              </a:pPr>
              <a:t>8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432740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5613" y="947738"/>
            <a:ext cx="5845175" cy="40481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656" indent="-171656">
              <a:buFont typeface="Wingdings" panose="05000000000000000000" pitchFamily="2" charset="2"/>
              <a:buChar char="è"/>
            </a:pPr>
            <a:endParaRPr lang="ko-KR" altLang="en-US" dirty="0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CFD458-384E-41D5-9F4E-C5A9375E21CD}" type="slidenum">
              <a:rPr lang="ko-KR" altLang="en-US" smtClean="0"/>
              <a:pPr>
                <a:defRPr/>
              </a:pPr>
              <a:t>9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500572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5613" y="947738"/>
            <a:ext cx="5845175" cy="40481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656" indent="-171656">
              <a:buFont typeface="Wingdings" panose="05000000000000000000" pitchFamily="2" charset="2"/>
              <a:buChar char="è"/>
            </a:pPr>
            <a:endParaRPr lang="ko-KR" altLang="en-US" dirty="0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CFD458-384E-41D5-9F4E-C5A9375E21CD}" type="slidenum">
              <a:rPr lang="ko-KR" altLang="en-US" smtClean="0"/>
              <a:pPr>
                <a:defRPr/>
              </a:pPr>
              <a:t>10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667176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5613" y="947738"/>
            <a:ext cx="5845175" cy="40481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656" indent="-171656">
              <a:buFont typeface="Wingdings" panose="05000000000000000000" pitchFamily="2" charset="2"/>
              <a:buChar char="è"/>
            </a:pPr>
            <a:endParaRPr lang="ko-KR" altLang="en-US" dirty="0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CFD458-384E-41D5-9F4E-C5A9375E21CD}" type="slidenum">
              <a:rPr lang="ko-KR" altLang="en-US" smtClean="0"/>
              <a:pPr>
                <a:defRPr/>
              </a:pPr>
              <a:t>11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72575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5613" y="947738"/>
            <a:ext cx="5845175" cy="40481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656" indent="-171656">
              <a:buFont typeface="Wingdings" panose="05000000000000000000" pitchFamily="2" charset="2"/>
              <a:buChar char="è"/>
            </a:pPr>
            <a:endParaRPr lang="ko-KR" altLang="en-US" dirty="0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CFD458-384E-41D5-9F4E-C5A9375E21CD}" type="slidenum">
              <a:rPr lang="ko-KR" altLang="en-US" smtClean="0"/>
              <a:pPr>
                <a:defRPr/>
              </a:pPr>
              <a:t>12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286553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5613" y="947738"/>
            <a:ext cx="5845175" cy="40481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656" indent="-171656">
              <a:buFont typeface="Wingdings" panose="05000000000000000000" pitchFamily="2" charset="2"/>
              <a:buChar char="è"/>
            </a:pPr>
            <a:endParaRPr lang="ko-KR" altLang="en-US" dirty="0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CFD458-384E-41D5-9F4E-C5A9375E21CD}" type="slidenum">
              <a:rPr lang="ko-KR" altLang="en-US" smtClean="0"/>
              <a:pPr>
                <a:defRPr/>
              </a:pPr>
              <a:t>13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345706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5613" y="947738"/>
            <a:ext cx="5845175" cy="40481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656" indent="-171656">
              <a:buFont typeface="Wingdings" panose="05000000000000000000" pitchFamily="2" charset="2"/>
              <a:buChar char="è"/>
            </a:pPr>
            <a:endParaRPr lang="ko-KR" altLang="en-US" dirty="0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CFD458-384E-41D5-9F4E-C5A9375E21CD}" type="slidenum">
              <a:rPr lang="ko-KR" altLang="en-US" smtClean="0"/>
              <a:pPr>
                <a:defRPr/>
              </a:pPr>
              <a:t>14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474175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5613" y="947738"/>
            <a:ext cx="5845175" cy="40481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656" indent="-171656">
              <a:buFont typeface="Wingdings" panose="05000000000000000000" pitchFamily="2" charset="2"/>
              <a:buChar char="è"/>
            </a:pPr>
            <a:endParaRPr lang="ko-KR" altLang="en-US" dirty="0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CFD458-384E-41D5-9F4E-C5A9375E21CD}" type="slidenum">
              <a:rPr lang="ko-KR" altLang="en-US" smtClean="0"/>
              <a:pPr>
                <a:defRPr/>
              </a:pPr>
              <a:t>15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45324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5613" y="947738"/>
            <a:ext cx="5845175" cy="40481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656" indent="-171656">
              <a:buFont typeface="Wingdings" panose="05000000000000000000" pitchFamily="2" charset="2"/>
              <a:buChar char="è"/>
            </a:pPr>
            <a:endParaRPr lang="ko-KR" altLang="en-US" dirty="0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CFD458-384E-41D5-9F4E-C5A9375E21CD}" type="slidenum">
              <a:rPr lang="ko-KR" altLang="en-US" smtClean="0"/>
              <a:pPr>
                <a:defRPr/>
              </a:pPr>
              <a:t>16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274588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5613" y="947738"/>
            <a:ext cx="5845175" cy="40481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656" indent="-171656">
              <a:buFont typeface="Wingdings" panose="05000000000000000000" pitchFamily="2" charset="2"/>
              <a:buChar char="è"/>
            </a:pPr>
            <a:endParaRPr lang="ko-KR" altLang="en-US" dirty="0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CFD458-384E-41D5-9F4E-C5A9375E21CD}" type="slidenum">
              <a:rPr lang="ko-KR" altLang="en-US" smtClean="0"/>
              <a:pPr>
                <a:defRPr/>
              </a:pPr>
              <a:t>17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386208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5613" y="947738"/>
            <a:ext cx="5845175" cy="40481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656" indent="-171656">
              <a:buFont typeface="Wingdings" panose="05000000000000000000" pitchFamily="2" charset="2"/>
              <a:buChar char="è"/>
            </a:pPr>
            <a:endParaRPr lang="ko-KR" altLang="en-US" dirty="0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CFD458-384E-41D5-9F4E-C5A9375E21CD}" type="slidenum">
              <a:rPr lang="ko-KR" altLang="en-US" smtClean="0"/>
              <a:pPr>
                <a:defRPr/>
              </a:pPr>
              <a:t>18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3974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5613" y="947738"/>
            <a:ext cx="5845175" cy="40481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656" indent="-171656">
              <a:buFont typeface="Wingdings" panose="05000000000000000000" pitchFamily="2" charset="2"/>
              <a:buChar char="è"/>
            </a:pPr>
            <a:endParaRPr lang="ko-KR" altLang="en-US" dirty="0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CFD458-384E-41D5-9F4E-C5A9375E21CD}" type="slidenum">
              <a:rPr lang="ko-KR" altLang="en-US" smtClean="0"/>
              <a:pPr>
                <a:defRPr/>
              </a:pPr>
              <a:t>19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291891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5613" y="947738"/>
            <a:ext cx="5845175" cy="40481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656" indent="-171656">
              <a:buFont typeface="Wingdings" panose="05000000000000000000" pitchFamily="2" charset="2"/>
              <a:buChar char="è"/>
            </a:pPr>
            <a:endParaRPr lang="ko-KR" altLang="en-US" dirty="0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CFD458-384E-41D5-9F4E-C5A9375E21CD}" type="slidenum">
              <a:rPr lang="ko-KR" altLang="en-US" smtClean="0"/>
              <a:pPr>
                <a:defRPr/>
              </a:pPr>
              <a:t>20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065466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5613" y="947738"/>
            <a:ext cx="5845175" cy="40481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656" indent="-171656">
              <a:buFont typeface="Wingdings" panose="05000000000000000000" pitchFamily="2" charset="2"/>
              <a:buChar char="è"/>
            </a:pPr>
            <a:endParaRPr lang="ko-KR" altLang="en-US" dirty="0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CFD458-384E-41D5-9F4E-C5A9375E21CD}" type="slidenum">
              <a:rPr lang="ko-KR" altLang="en-US" smtClean="0"/>
              <a:pPr>
                <a:defRPr/>
              </a:pPr>
              <a:t>21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461566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47700" y="722313"/>
            <a:ext cx="5213350" cy="3609975"/>
          </a:xfrm>
          <a:ln/>
        </p:spPr>
      </p:sp>
      <p:sp>
        <p:nvSpPr>
          <p:cNvPr id="146434" name="슬라이드 번호 개체 틀 3"/>
          <p:cNvSpPr txBox="1">
            <a:spLocks noGrp="1"/>
          </p:cNvSpPr>
          <p:nvPr/>
        </p:nvSpPr>
        <p:spPr>
          <a:xfrm>
            <a:off x="3684573" y="9145075"/>
            <a:ext cx="2818415" cy="481319"/>
          </a:xfrm>
          <a:prstGeom prst="rect">
            <a:avLst/>
          </a:prstGeom>
          <a:noFill/>
          <a:ln w="9525">
            <a:noFill/>
            <a:miter/>
          </a:ln>
        </p:spPr>
        <p:txBody>
          <a:bodyPr lIns="88031" tIns="44018" rIns="88031" bIns="44018" anchor="b"/>
          <a:lstStyle/>
          <a:p>
            <a:pPr algn="r">
              <a:defRPr/>
            </a:pPr>
            <a:fld id="{231D3E1D-58FF-48E7-A04C-D7EC1687EB8B}" type="slidenum">
              <a:rPr lang="en-US" altLang="en-US" sz="1700">
                <a:solidFill>
                  <a:srgbClr val="000000"/>
                </a:solidFill>
                <a:latin typeface="KoPub돋움체 Bold"/>
                <a:ea typeface="KoPub돋움체 Bold"/>
              </a:rPr>
              <a:pPr algn="r">
                <a:defRPr/>
              </a:pPr>
              <a:t>22</a:t>
            </a:fld>
            <a:endParaRPr lang="en-US" altLang="en-US" sz="1700">
              <a:solidFill>
                <a:srgbClr val="000000"/>
              </a:solidFill>
              <a:latin typeface="KoPub돋움체 Bold"/>
              <a:ea typeface="KoPub돋움체 Bold"/>
            </a:endParaRPr>
          </a:p>
        </p:txBody>
      </p:sp>
      <p:sp>
        <p:nvSpPr>
          <p:cNvPr id="146435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88043" tIns="44023" rIns="88043" bIns="44023"/>
          <a:lstStyle/>
          <a:p>
            <a:pPr marL="174254" indent="-174254">
              <a:lnSpc>
                <a:spcPts val="964"/>
              </a:lnSpc>
              <a:defRPr/>
            </a:pPr>
            <a:endParaRPr lang="en-US" altLang="ko-KR" sz="1100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85563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9.png"/><Relationship Id="rId4" Type="http://schemas.openxmlformats.org/officeDocument/2006/relationships/image" Target="../media/image15.png"/><Relationship Id="rId9" Type="http://schemas.openxmlformats.org/officeDocument/2006/relationships/image" Target="../media/image18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11" Type="http://schemas.openxmlformats.org/officeDocument/2006/relationships/image" Target="../media/image1.png"/><Relationship Id="rId5" Type="http://schemas.openxmlformats.org/officeDocument/2006/relationships/image" Target="../media/image7.png"/><Relationship Id="rId10" Type="http://schemas.openxmlformats.org/officeDocument/2006/relationships/image" Target="../media/image3.png"/><Relationship Id="rId4" Type="http://schemas.openxmlformats.org/officeDocument/2006/relationships/image" Target="../media/image22.png"/><Relationship Id="rId9" Type="http://schemas.openxmlformats.org/officeDocument/2006/relationships/image" Target="../media/image2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9312BFC7-240A-FA14-3AB6-38B3C2E0920D}"/>
              </a:ext>
            </a:extLst>
          </p:cNvPr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gradFill flip="none" rotWithShape="1">
            <a:gsLst>
              <a:gs pos="39000">
                <a:schemeClr val="accent1">
                  <a:lumMod val="5000"/>
                  <a:lumOff val="95000"/>
                  <a:alpha val="50000"/>
                </a:schemeClr>
              </a:gs>
              <a:gs pos="0">
                <a:srgbClr val="B9C9E9">
                  <a:alpha val="5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대각선 방향의 모서리가 둥근 사각형 7">
            <a:extLst>
              <a:ext uri="{FF2B5EF4-FFF2-40B4-BE49-F238E27FC236}">
                <a16:creationId xmlns:a16="http://schemas.microsoft.com/office/drawing/2014/main" id="{7DE78208-03A2-C736-D14B-DFA7596CCAFB}"/>
              </a:ext>
            </a:extLst>
          </p:cNvPr>
          <p:cNvSpPr/>
          <p:nvPr userDrawn="1"/>
        </p:nvSpPr>
        <p:spPr>
          <a:xfrm>
            <a:off x="0" y="6165731"/>
            <a:ext cx="9906000" cy="692268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702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pic>
        <p:nvPicPr>
          <p:cNvPr id="36" name="그림 35">
            <a:extLst>
              <a:ext uri="{FF2B5EF4-FFF2-40B4-BE49-F238E27FC236}">
                <a16:creationId xmlns:a16="http://schemas.microsoft.com/office/drawing/2014/main" id="{6A98F0C2-6888-5589-3965-19EF739EFE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500" y="6452946"/>
            <a:ext cx="1495152" cy="221336"/>
          </a:xfrm>
          <a:prstGeom prst="rect">
            <a:avLst/>
          </a:prstGeom>
        </p:spPr>
      </p:pic>
      <p:grpSp>
        <p:nvGrpSpPr>
          <p:cNvPr id="41" name="그룹 40">
            <a:extLst>
              <a:ext uri="{FF2B5EF4-FFF2-40B4-BE49-F238E27FC236}">
                <a16:creationId xmlns:a16="http://schemas.microsoft.com/office/drawing/2014/main" id="{CC5AD581-8AA9-3185-763A-076319063280}"/>
              </a:ext>
            </a:extLst>
          </p:cNvPr>
          <p:cNvGrpSpPr/>
          <p:nvPr userDrawn="1"/>
        </p:nvGrpSpPr>
        <p:grpSpPr>
          <a:xfrm>
            <a:off x="57078" y="6350124"/>
            <a:ext cx="4000910" cy="396666"/>
            <a:chOff x="200472" y="833647"/>
            <a:chExt cx="4000910" cy="396666"/>
          </a:xfrm>
        </p:grpSpPr>
        <p:pic>
          <p:nvPicPr>
            <p:cNvPr id="42" name="그림 41">
              <a:extLst>
                <a:ext uri="{FF2B5EF4-FFF2-40B4-BE49-F238E27FC236}">
                  <a16:creationId xmlns:a16="http://schemas.microsoft.com/office/drawing/2014/main" id="{C0508E21-A45F-2810-AA50-A3D045BE46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0035" y="834168"/>
              <a:ext cx="2341347" cy="327788"/>
            </a:xfrm>
            <a:prstGeom prst="rect">
              <a:avLst/>
            </a:prstGeom>
          </p:spPr>
        </p:pic>
        <p:pic>
          <p:nvPicPr>
            <p:cNvPr id="43" name="그림 42">
              <a:extLst>
                <a:ext uri="{FF2B5EF4-FFF2-40B4-BE49-F238E27FC236}">
                  <a16:creationId xmlns:a16="http://schemas.microsoft.com/office/drawing/2014/main" id="{223C68D6-BEB6-10A3-CA5D-00A97B9AFE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0472" y="833647"/>
              <a:ext cx="1638850" cy="396666"/>
            </a:xfrm>
            <a:prstGeom prst="rect">
              <a:avLst/>
            </a:prstGeom>
          </p:spPr>
        </p:pic>
        <p:cxnSp>
          <p:nvCxnSpPr>
            <p:cNvPr id="44" name="직선 연결선 43">
              <a:extLst>
                <a:ext uri="{FF2B5EF4-FFF2-40B4-BE49-F238E27FC236}">
                  <a16:creationId xmlns:a16="http://schemas.microsoft.com/office/drawing/2014/main" id="{32D5D7C0-6C8D-CE4D-9C7E-418C049E8ABB}"/>
                </a:ext>
              </a:extLst>
            </p:cNvPr>
            <p:cNvCxnSpPr>
              <a:cxnSpLocks/>
            </p:cNvCxnSpPr>
            <p:nvPr/>
          </p:nvCxnSpPr>
          <p:spPr>
            <a:xfrm>
              <a:off x="1783622" y="935031"/>
              <a:ext cx="0" cy="17345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8A18732-601E-4930-EF06-D6DE0065C6A1}"/>
              </a:ext>
            </a:extLst>
          </p:cNvPr>
          <p:cNvGrpSpPr/>
          <p:nvPr userDrawn="1"/>
        </p:nvGrpSpPr>
        <p:grpSpPr>
          <a:xfrm>
            <a:off x="5244573" y="1773637"/>
            <a:ext cx="4523068" cy="4331886"/>
            <a:chOff x="3690384" y="179567"/>
            <a:chExt cx="5920986" cy="5670718"/>
          </a:xfrm>
        </p:grpSpPr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357B533C-C162-92DC-C340-A8B55CFE2075}"/>
                </a:ext>
              </a:extLst>
            </p:cNvPr>
            <p:cNvGrpSpPr/>
            <p:nvPr userDrawn="1"/>
          </p:nvGrpSpPr>
          <p:grpSpPr>
            <a:xfrm>
              <a:off x="4425611" y="3990316"/>
              <a:ext cx="4644111" cy="1859969"/>
              <a:chOff x="1188298" y="7357247"/>
              <a:chExt cx="4644111" cy="1859969"/>
            </a:xfrm>
          </p:grpSpPr>
          <p:sp>
            <p:nvSpPr>
              <p:cNvPr id="27" name="타원 26">
                <a:extLst>
                  <a:ext uri="{FF2B5EF4-FFF2-40B4-BE49-F238E27FC236}">
                    <a16:creationId xmlns:a16="http://schemas.microsoft.com/office/drawing/2014/main" id="{F8886D03-335A-497A-97E2-860FEC5EE1E3}"/>
                  </a:ext>
                </a:extLst>
              </p:cNvPr>
              <p:cNvSpPr/>
              <p:nvPr/>
            </p:nvSpPr>
            <p:spPr>
              <a:xfrm>
                <a:off x="1188298" y="7560447"/>
                <a:ext cx="4644111" cy="165676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B9C9E9"/>
                  </a:gs>
                  <a:gs pos="41000">
                    <a:srgbClr val="D1E1F1"/>
                  </a:gs>
                  <a:gs pos="0">
                    <a:srgbClr val="868AD4"/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7" name="타원 36">
                <a:extLst>
                  <a:ext uri="{FF2B5EF4-FFF2-40B4-BE49-F238E27FC236}">
                    <a16:creationId xmlns:a16="http://schemas.microsoft.com/office/drawing/2014/main" id="{1A599AFC-2DE9-78F2-28BC-0C482B985C5E}"/>
                  </a:ext>
                </a:extLst>
              </p:cNvPr>
              <p:cNvSpPr/>
              <p:nvPr/>
            </p:nvSpPr>
            <p:spPr>
              <a:xfrm>
                <a:off x="1188299" y="7357247"/>
                <a:ext cx="4644110" cy="165676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B9C9E9"/>
                  </a:gs>
                  <a:gs pos="41000">
                    <a:schemeClr val="accent1">
                      <a:lumMod val="5000"/>
                      <a:lumOff val="95000"/>
                    </a:schemeClr>
                  </a:gs>
                  <a:gs pos="0">
                    <a:srgbClr val="868AD4">
                      <a:alpha val="98824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pic>
          <p:nvPicPr>
            <p:cNvPr id="20" name="그림 19">
              <a:extLst>
                <a:ext uri="{FF2B5EF4-FFF2-40B4-BE49-F238E27FC236}">
                  <a16:creationId xmlns:a16="http://schemas.microsoft.com/office/drawing/2014/main" id="{B39B4BE8-F775-2C87-21EF-B4430110AED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1566" y="179567"/>
              <a:ext cx="4224292" cy="2371054"/>
            </a:xfrm>
            <a:prstGeom prst="rect">
              <a:avLst/>
            </a:prstGeom>
          </p:spPr>
        </p:pic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1952B90E-D7F3-4AF2-35A5-7F9D375313E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14548" y="2099105"/>
              <a:ext cx="1096822" cy="1862785"/>
            </a:xfrm>
            <a:prstGeom prst="rect">
              <a:avLst/>
            </a:prstGeom>
          </p:spPr>
        </p:pic>
        <p:pic>
          <p:nvPicPr>
            <p:cNvPr id="22" name="그림 21">
              <a:extLst>
                <a:ext uri="{FF2B5EF4-FFF2-40B4-BE49-F238E27FC236}">
                  <a16:creationId xmlns:a16="http://schemas.microsoft.com/office/drawing/2014/main" id="{88405C56-39AA-0BEF-2EE1-CB8E18C91B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0384" y="2352693"/>
              <a:ext cx="817959" cy="1355607"/>
            </a:xfrm>
            <a:prstGeom prst="rect">
              <a:avLst/>
            </a:prstGeom>
          </p:spPr>
        </p:pic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B68CE179-4790-144C-1F7F-17FEA3704C1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6312" y="3057054"/>
              <a:ext cx="752475" cy="1295400"/>
            </a:xfrm>
            <a:prstGeom prst="rect">
              <a:avLst/>
            </a:prstGeom>
          </p:spPr>
        </p:pic>
        <p:pic>
          <p:nvPicPr>
            <p:cNvPr id="24" name="그림 23">
              <a:extLst>
                <a:ext uri="{FF2B5EF4-FFF2-40B4-BE49-F238E27FC236}">
                  <a16:creationId xmlns:a16="http://schemas.microsoft.com/office/drawing/2014/main" id="{57F3C597-368E-AE10-2D17-DB07F7E8C80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683311" y="4236042"/>
              <a:ext cx="390525" cy="1057275"/>
            </a:xfrm>
            <a:prstGeom prst="rect">
              <a:avLst/>
            </a:prstGeom>
          </p:spPr>
        </p:pic>
        <p:pic>
          <p:nvPicPr>
            <p:cNvPr id="25" name="그림 24">
              <a:extLst>
                <a:ext uri="{FF2B5EF4-FFF2-40B4-BE49-F238E27FC236}">
                  <a16:creationId xmlns:a16="http://schemas.microsoft.com/office/drawing/2014/main" id="{EABE3A0A-0AC6-BDAF-64AF-D0C4B38EAE8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848773" y="4024088"/>
              <a:ext cx="1233458" cy="1017129"/>
            </a:xfrm>
            <a:prstGeom prst="rect">
              <a:avLst/>
            </a:prstGeom>
          </p:spPr>
        </p:pic>
        <p:pic>
          <p:nvPicPr>
            <p:cNvPr id="26" name="그림 25">
              <a:extLst>
                <a:ext uri="{FF2B5EF4-FFF2-40B4-BE49-F238E27FC236}">
                  <a16:creationId xmlns:a16="http://schemas.microsoft.com/office/drawing/2014/main" id="{13175FA8-5D82-1D4F-C0C4-BC100E7775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5233" y="1250285"/>
              <a:ext cx="3346424" cy="3689265"/>
            </a:xfrm>
            <a:prstGeom prst="rect">
              <a:avLst/>
            </a:prstGeom>
          </p:spPr>
        </p:pic>
      </p:grpSp>
      <p:pic>
        <p:nvPicPr>
          <p:cNvPr id="5" name="그림 4">
            <a:extLst>
              <a:ext uri="{FF2B5EF4-FFF2-40B4-BE49-F238E27FC236}">
                <a16:creationId xmlns:a16="http://schemas.microsoft.com/office/drawing/2014/main" id="{81A83F7E-5901-2B60-D1CE-35BE33697B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696"/>
          <a:stretch/>
        </p:blipFill>
        <p:spPr>
          <a:xfrm>
            <a:off x="6293137" y="0"/>
            <a:ext cx="3406398" cy="1178701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B342CF85-6FAE-7D9B-1D78-9BFCE41354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63"/>
          <a:stretch/>
        </p:blipFill>
        <p:spPr>
          <a:xfrm>
            <a:off x="0" y="3896446"/>
            <a:ext cx="897840" cy="1886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960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/>
          <p:cNvSpPr/>
          <p:nvPr userDrawn="1"/>
        </p:nvSpPr>
        <p:spPr>
          <a:xfrm>
            <a:off x="-1" y="0"/>
            <a:ext cx="3240000" cy="6858000"/>
          </a:xfrm>
          <a:prstGeom prst="rect">
            <a:avLst/>
          </a:prstGeom>
          <a:gradFill>
            <a:gsLst>
              <a:gs pos="100000">
                <a:srgbClr val="D6DFF2"/>
              </a:gs>
              <a:gs pos="0">
                <a:schemeClr val="bg1">
                  <a:lumMod val="9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9" name="직선 연결선 28"/>
          <p:cNvCxnSpPr/>
          <p:nvPr userDrawn="1"/>
        </p:nvCxnSpPr>
        <p:spPr>
          <a:xfrm>
            <a:off x="502213" y="1393306"/>
            <a:ext cx="2039287" cy="0"/>
          </a:xfrm>
          <a:prstGeom prst="line">
            <a:avLst/>
          </a:prstGeom>
          <a:ln>
            <a:solidFill>
              <a:srgbClr val="4F66AF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D6607947-493E-BC65-562D-FB7299B58048}"/>
              </a:ext>
            </a:extLst>
          </p:cNvPr>
          <p:cNvGrpSpPr/>
          <p:nvPr userDrawn="1"/>
        </p:nvGrpSpPr>
        <p:grpSpPr>
          <a:xfrm>
            <a:off x="118368" y="4147888"/>
            <a:ext cx="2749842" cy="2633611"/>
            <a:chOff x="3690384" y="179567"/>
            <a:chExt cx="5920986" cy="5670718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9E9B2A3E-C967-A586-C218-501119513038}"/>
                </a:ext>
              </a:extLst>
            </p:cNvPr>
            <p:cNvGrpSpPr/>
            <p:nvPr userDrawn="1"/>
          </p:nvGrpSpPr>
          <p:grpSpPr>
            <a:xfrm>
              <a:off x="4425611" y="3990316"/>
              <a:ext cx="4644111" cy="1859969"/>
              <a:chOff x="1188298" y="7357247"/>
              <a:chExt cx="4644111" cy="1859969"/>
            </a:xfrm>
          </p:grpSpPr>
          <p:sp>
            <p:nvSpPr>
              <p:cNvPr id="19" name="타원 18">
                <a:extLst>
                  <a:ext uri="{FF2B5EF4-FFF2-40B4-BE49-F238E27FC236}">
                    <a16:creationId xmlns:a16="http://schemas.microsoft.com/office/drawing/2014/main" id="{D7732607-220A-C690-C1B7-36E2F27ACBCE}"/>
                  </a:ext>
                </a:extLst>
              </p:cNvPr>
              <p:cNvSpPr/>
              <p:nvPr/>
            </p:nvSpPr>
            <p:spPr>
              <a:xfrm>
                <a:off x="1188298" y="7560447"/>
                <a:ext cx="4644111" cy="165676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B9C9E9"/>
                  </a:gs>
                  <a:gs pos="41000">
                    <a:srgbClr val="D1E1F1"/>
                  </a:gs>
                  <a:gs pos="0">
                    <a:srgbClr val="868AD4"/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" name="타원 19">
                <a:extLst>
                  <a:ext uri="{FF2B5EF4-FFF2-40B4-BE49-F238E27FC236}">
                    <a16:creationId xmlns:a16="http://schemas.microsoft.com/office/drawing/2014/main" id="{80C67021-5709-AAC3-EA26-960EEF842F5A}"/>
                  </a:ext>
                </a:extLst>
              </p:cNvPr>
              <p:cNvSpPr/>
              <p:nvPr/>
            </p:nvSpPr>
            <p:spPr>
              <a:xfrm>
                <a:off x="1188299" y="7357247"/>
                <a:ext cx="4644110" cy="165676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B9C9E9"/>
                  </a:gs>
                  <a:gs pos="41000">
                    <a:schemeClr val="accent1">
                      <a:lumMod val="5000"/>
                      <a:lumOff val="95000"/>
                    </a:schemeClr>
                  </a:gs>
                  <a:gs pos="0">
                    <a:srgbClr val="868AD4">
                      <a:alpha val="98824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7CD4FD36-1A8F-4338-A934-9C079254EBF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1566" y="179567"/>
              <a:ext cx="4224292" cy="2371054"/>
            </a:xfrm>
            <a:prstGeom prst="rect">
              <a:avLst/>
            </a:prstGeom>
          </p:spPr>
        </p:pic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6B2ECB08-C443-01A7-F0CE-248687F71A3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14548" y="2099105"/>
              <a:ext cx="1096822" cy="1862785"/>
            </a:xfrm>
            <a:prstGeom prst="rect">
              <a:avLst/>
            </a:prstGeom>
          </p:spPr>
        </p:pic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E2F8A379-2ED4-80DF-E99D-6EC0E3EA5D3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0384" y="2352693"/>
              <a:ext cx="817959" cy="1355607"/>
            </a:xfrm>
            <a:prstGeom prst="rect">
              <a:avLst/>
            </a:prstGeom>
          </p:spPr>
        </p:pic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3EE383D6-A5FD-C370-5603-80611392BED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6312" y="3057054"/>
              <a:ext cx="752475" cy="1295400"/>
            </a:xfrm>
            <a:prstGeom prst="rect">
              <a:avLst/>
            </a:prstGeom>
          </p:spPr>
        </p:pic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75A0A9B2-4F88-64AC-EE2C-83FD05129DF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683311" y="4236042"/>
              <a:ext cx="390525" cy="1057275"/>
            </a:xfrm>
            <a:prstGeom prst="rect">
              <a:avLst/>
            </a:prstGeom>
          </p:spPr>
        </p:pic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804FE84D-14B9-37B2-451C-4C265F2BA18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848773" y="4024088"/>
              <a:ext cx="1233458" cy="1017129"/>
            </a:xfrm>
            <a:prstGeom prst="rect">
              <a:avLst/>
            </a:prstGeom>
          </p:spPr>
        </p:pic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44018779-F94D-4EE9-F3BB-A5158E03A9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5233" y="1250285"/>
              <a:ext cx="3346424" cy="3689265"/>
            </a:xfrm>
            <a:prstGeom prst="rect">
              <a:avLst/>
            </a:prstGeom>
          </p:spPr>
        </p:pic>
      </p:grpSp>
      <p:pic>
        <p:nvPicPr>
          <p:cNvPr id="21" name="그림 20">
            <a:extLst>
              <a:ext uri="{FF2B5EF4-FFF2-40B4-BE49-F238E27FC236}">
                <a16:creationId xmlns:a16="http://schemas.microsoft.com/office/drawing/2014/main" id="{F2A3BFC6-9EA4-4354-BF5A-D1EB1999B9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63"/>
          <a:stretch/>
        </p:blipFill>
        <p:spPr>
          <a:xfrm rot="5400000">
            <a:off x="344709" y="-323032"/>
            <a:ext cx="582783" cy="1224794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C9166F99-8C1C-6743-8AAA-80C58230B1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63"/>
          <a:stretch/>
        </p:blipFill>
        <p:spPr>
          <a:xfrm>
            <a:off x="-1" y="3403589"/>
            <a:ext cx="432146" cy="90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154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236812B9-E296-DAB9-C263-8598D8C4BAD0}"/>
              </a:ext>
            </a:extLst>
          </p:cNvPr>
          <p:cNvSpPr/>
          <p:nvPr userDrawn="1"/>
        </p:nvSpPr>
        <p:spPr>
          <a:xfrm flipV="1">
            <a:off x="543168" y="929492"/>
            <a:ext cx="8920146" cy="5500336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448E3BF8-BD47-35BF-EB7E-07B9255834D8}"/>
              </a:ext>
            </a:extLst>
          </p:cNvPr>
          <p:cNvSpPr/>
          <p:nvPr userDrawn="1"/>
        </p:nvSpPr>
        <p:spPr>
          <a:xfrm>
            <a:off x="542930" y="473067"/>
            <a:ext cx="8920384" cy="2628000"/>
          </a:xfrm>
          <a:prstGeom prst="rect">
            <a:avLst/>
          </a:prstGeom>
          <a:gradFill flip="none" rotWithShape="1">
            <a:gsLst>
              <a:gs pos="100000">
                <a:srgbClr val="BACAE8"/>
              </a:gs>
              <a:gs pos="12000">
                <a:srgbClr val="5D84CB"/>
              </a:gs>
            </a:gsLst>
            <a:lin ang="13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A845D84B-7CE5-2B68-D256-B8BE6CA84DB7}"/>
              </a:ext>
            </a:extLst>
          </p:cNvPr>
          <p:cNvSpPr/>
          <p:nvPr userDrawn="1"/>
        </p:nvSpPr>
        <p:spPr>
          <a:xfrm>
            <a:off x="4013009" y="473068"/>
            <a:ext cx="1879982" cy="1413789"/>
          </a:xfrm>
          <a:prstGeom prst="rect">
            <a:avLst/>
          </a:prstGeom>
          <a:gradFill>
            <a:gsLst>
              <a:gs pos="100000">
                <a:srgbClr val="259DDE"/>
              </a:gs>
              <a:gs pos="31000">
                <a:srgbClr val="1955A3"/>
              </a:gs>
            </a:gsLst>
            <a:lin ang="1800000" scaled="0"/>
          </a:gradFill>
        </p:spPr>
        <p:txBody>
          <a:bodyPr wrap="square" rtlCol="0">
            <a:noAutofit/>
          </a:bodyPr>
          <a:lstStyle/>
          <a:p>
            <a:pPr algn="ctr" defTabSz="957816" latinLnBrk="1"/>
            <a:endParaRPr lang="ko-KR" altLang="en-US" sz="2800" dirty="0">
              <a:solidFill>
                <a:schemeClr val="bg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16" name="한쪽 모서리가 둥근 사각형 34">
            <a:extLst>
              <a:ext uri="{FF2B5EF4-FFF2-40B4-BE49-F238E27FC236}">
                <a16:creationId xmlns:a16="http://schemas.microsoft.com/office/drawing/2014/main" id="{4F877DB9-CD32-F984-B6BE-721033C46985}"/>
              </a:ext>
            </a:extLst>
          </p:cNvPr>
          <p:cNvSpPr/>
          <p:nvPr userDrawn="1"/>
        </p:nvSpPr>
        <p:spPr>
          <a:xfrm>
            <a:off x="4013009" y="473068"/>
            <a:ext cx="1879982" cy="456424"/>
          </a:xfrm>
          <a:prstGeom prst="round1Rect">
            <a:avLst>
              <a:gd name="adj" fmla="val 0"/>
            </a:avLst>
          </a:prstGeom>
          <a:solidFill>
            <a:srgbClr val="FFC000">
              <a:alpha val="9200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1400" dirty="0">
              <a:ea typeface="KoPub돋움체 Medium" panose="02020603020101020101" pitchFamily="18" charset="-127"/>
            </a:endParaRPr>
          </a:p>
        </p:txBody>
      </p:sp>
      <p:pic>
        <p:nvPicPr>
          <p:cNvPr id="39" name="그림 38">
            <a:extLst>
              <a:ext uri="{FF2B5EF4-FFF2-40B4-BE49-F238E27FC236}">
                <a16:creationId xmlns:a16="http://schemas.microsoft.com/office/drawing/2014/main" id="{33E8EB4A-ECE0-2B6E-DDB2-FC7F8CFFF3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23905" y="4695821"/>
            <a:ext cx="1670449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885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장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 userDrawn="1"/>
        </p:nvGrpSpPr>
        <p:grpSpPr>
          <a:xfrm>
            <a:off x="434740" y="911110"/>
            <a:ext cx="9031067" cy="111179"/>
            <a:chOff x="561814" y="758710"/>
            <a:chExt cx="8853119" cy="111179"/>
          </a:xfrm>
        </p:grpSpPr>
        <p:sp>
          <p:nvSpPr>
            <p:cNvPr id="3" name="직각 삼각형 2"/>
            <p:cNvSpPr/>
            <p:nvPr userDrawn="1"/>
          </p:nvSpPr>
          <p:spPr>
            <a:xfrm flipH="1" flipV="1">
              <a:off x="7085286" y="761505"/>
              <a:ext cx="2266135" cy="108384"/>
            </a:xfrm>
            <a:prstGeom prst="rtTriangle">
              <a:avLst/>
            </a:prstGeom>
            <a:gradFill>
              <a:gsLst>
                <a:gs pos="0">
                  <a:schemeClr val="bg1"/>
                </a:gs>
                <a:gs pos="100000">
                  <a:srgbClr val="BFBFBF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39627"/>
              <a:endParaRPr lang="ko-KR" altLang="en-US" sz="1653" dirty="0">
                <a:solidFill>
                  <a:prstClr val="white"/>
                </a:solidFill>
                <a:ea typeface="KoPub돋움체 Bold" panose="02020603020101020101" pitchFamily="18" charset="-127"/>
              </a:endParaRPr>
            </a:p>
          </p:txBody>
        </p:sp>
        <p:cxnSp>
          <p:nvCxnSpPr>
            <p:cNvPr id="4" name="직선 연결선 3"/>
            <p:cNvCxnSpPr/>
            <p:nvPr userDrawn="1"/>
          </p:nvCxnSpPr>
          <p:spPr>
            <a:xfrm>
              <a:off x="885243" y="758710"/>
              <a:ext cx="8529690" cy="0"/>
            </a:xfrm>
            <a:prstGeom prst="line">
              <a:avLst/>
            </a:prstGeom>
            <a:ln w="22225" cap="rnd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직선 연결선 4"/>
            <p:cNvCxnSpPr/>
            <p:nvPr userDrawn="1"/>
          </p:nvCxnSpPr>
          <p:spPr>
            <a:xfrm>
              <a:off x="561814" y="758710"/>
              <a:ext cx="340758" cy="0"/>
            </a:xfrm>
            <a:prstGeom prst="line">
              <a:avLst/>
            </a:prstGeom>
            <a:ln w="25400" cap="rnd">
              <a:solidFill>
                <a:srgbClr val="0538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FB8B47D4-C589-48A0-A4D1-FF3022B306B8}"/>
              </a:ext>
            </a:extLst>
          </p:cNvPr>
          <p:cNvSpPr/>
          <p:nvPr userDrawn="1"/>
        </p:nvSpPr>
        <p:spPr>
          <a:xfrm>
            <a:off x="4940300" y="6564603"/>
            <a:ext cx="45719" cy="7432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</a:pPr>
            <a:endParaRPr kumimoji="0" lang="ko-KR" altLang="en-US" sz="1600" spc="-60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68CE88CB-88BA-40E8-A000-C79E867C569B}"/>
              </a:ext>
            </a:extLst>
          </p:cNvPr>
          <p:cNvSpPr/>
          <p:nvPr userDrawn="1"/>
        </p:nvSpPr>
        <p:spPr>
          <a:xfrm>
            <a:off x="5244207" y="6564603"/>
            <a:ext cx="45719" cy="7432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</a:pPr>
            <a:endParaRPr kumimoji="0" lang="ko-KR" altLang="en-US" sz="1600" spc="-60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2" name="슬라이드 번호 개체 틀 18">
            <a:extLst>
              <a:ext uri="{FF2B5EF4-FFF2-40B4-BE49-F238E27FC236}">
                <a16:creationId xmlns:a16="http://schemas.microsoft.com/office/drawing/2014/main" id="{9A6F485E-18FA-4EDB-84FA-92FA79444BB0}"/>
              </a:ext>
            </a:extLst>
          </p:cNvPr>
          <p:cNvSpPr txBox="1">
            <a:spLocks/>
          </p:cNvSpPr>
          <p:nvPr userDrawn="1"/>
        </p:nvSpPr>
        <p:spPr>
          <a:xfrm>
            <a:off x="4000813" y="640744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algn="r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>
                    <a:tint val="75000"/>
                  </a:schemeClr>
                </a:solidFill>
                <a:latin typeface="Rix모던고딕 EB"/>
                <a:ea typeface="굴림"/>
                <a:cs typeface="+mn-cs"/>
              </a:defRPr>
            </a:lvl1pPr>
            <a:lvl2pPr marL="454025" indent="3175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2pPr>
            <a:lvl3pPr marL="909638" indent="4763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3pPr>
            <a:lvl4pPr marL="1365250" indent="6350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4pPr>
            <a:lvl5pPr marL="1819275" indent="9525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9pPr>
          </a:lstStyle>
          <a:p>
            <a:pPr algn="ctr"/>
            <a:fld id="{B10A8F86-DD25-4E05-9C40-D4C7321258A7}" type="slidenum">
              <a:rPr lang="ko-KR" altLang="en-US" sz="1000" smtClean="0">
                <a:solidFill>
                  <a:prstClr val="black">
                    <a:tint val="7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pPr algn="ctr"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8" name="제목 1">
            <a:extLst>
              <a:ext uri="{FF2B5EF4-FFF2-40B4-BE49-F238E27FC236}">
                <a16:creationId xmlns:a16="http://schemas.microsoft.com/office/drawing/2014/main" id="{E9F0A302-2332-42D1-95B8-0277EF4BBDBB}"/>
              </a:ext>
            </a:extLst>
          </p:cNvPr>
          <p:cNvSpPr>
            <a:spLocks/>
          </p:cNvSpPr>
          <p:nvPr userDrawn="1"/>
        </p:nvSpPr>
        <p:spPr bwMode="auto">
          <a:xfrm>
            <a:off x="7920000" y="232847"/>
            <a:ext cx="1671163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 contourW="6350"/>
          </a:bodyPr>
          <a:lstStyle>
            <a:lvl1pPr eaLnBrk="0" hangingPunct="0">
              <a:defRPr kumimoji="1" sz="1200">
                <a:solidFill>
                  <a:srgbClr val="292929"/>
                </a:solidFill>
                <a:latin typeface="Rix모던고딕 EB" pitchFamily="18" charset="-127"/>
                <a:ea typeface="굴림" charset="-127"/>
              </a:defRPr>
            </a:lvl1pPr>
            <a:lvl2pPr marL="742950" indent="-285750" eaLnBrk="0" hangingPunct="0">
              <a:defRPr kumimoji="1" sz="1200">
                <a:solidFill>
                  <a:srgbClr val="292929"/>
                </a:solidFill>
                <a:latin typeface="Rix모던고딕 EB" pitchFamily="18" charset="-127"/>
                <a:ea typeface="굴림" charset="-127"/>
              </a:defRPr>
            </a:lvl2pPr>
            <a:lvl3pPr marL="1143000" indent="-228600" eaLnBrk="0" hangingPunct="0">
              <a:defRPr kumimoji="1" sz="1200">
                <a:solidFill>
                  <a:srgbClr val="292929"/>
                </a:solidFill>
                <a:latin typeface="Rix모던고딕 EB" pitchFamily="18" charset="-127"/>
                <a:ea typeface="굴림" charset="-127"/>
              </a:defRPr>
            </a:lvl3pPr>
            <a:lvl4pPr marL="1600200" indent="-228600" eaLnBrk="0" hangingPunct="0">
              <a:defRPr kumimoji="1" sz="1200">
                <a:solidFill>
                  <a:srgbClr val="292929"/>
                </a:solidFill>
                <a:latin typeface="Rix모던고딕 EB" pitchFamily="18" charset="-127"/>
                <a:ea typeface="굴림" charset="-127"/>
              </a:defRPr>
            </a:lvl4pPr>
            <a:lvl5pPr marL="2057400" indent="-228600" eaLnBrk="0" hangingPunct="0">
              <a:defRPr kumimoji="1" sz="1200">
                <a:solidFill>
                  <a:srgbClr val="292929"/>
                </a:solidFill>
                <a:latin typeface="Rix모던고딕 EB" pitchFamily="18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292929"/>
                </a:solidFill>
                <a:latin typeface="Rix모던고딕 EB" pitchFamily="18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292929"/>
                </a:solidFill>
                <a:latin typeface="Rix모던고딕 EB" pitchFamily="18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292929"/>
                </a:solidFill>
                <a:latin typeface="Rix모던고딕 EB" pitchFamily="18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292929"/>
                </a:solidFill>
                <a:latin typeface="Rix모던고딕 EB" pitchFamily="18" charset="-127"/>
                <a:ea typeface="굴림" charset="-127"/>
              </a:defRPr>
            </a:lvl9pPr>
          </a:lstStyle>
          <a:p>
            <a:pPr lvl="0">
              <a:defRPr/>
            </a:pPr>
            <a:r>
              <a:rPr lang="en-US" altLang="ko-KR" sz="1200" spc="-92" dirty="0">
                <a:solidFill>
                  <a:schemeClr val="tx1">
                    <a:lumMod val="50000"/>
                    <a:lumOff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Ⅰ</a:t>
            </a:r>
            <a:r>
              <a:rPr lang="en-US" altLang="ko-KR" sz="1200" spc="-92">
                <a:solidFill>
                  <a:schemeClr val="tx1">
                    <a:lumMod val="50000"/>
                    <a:lumOff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. </a:t>
            </a:r>
            <a:r>
              <a:rPr lang="ko-KR" altLang="en-US" sz="1200" spc="-100">
                <a:ln>
                  <a:solidFill>
                    <a:srgbClr val="DDDDDD">
                      <a:alpha val="0"/>
                    </a:srgb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전자대금청구시스템</a:t>
            </a:r>
            <a:r>
              <a:rPr lang="ko-KR" altLang="en-US" sz="120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ko-KR" altLang="en-US" sz="1200" spc="-100">
                <a:ln>
                  <a:solidFill>
                    <a:srgbClr val="DDDDDD">
                      <a:alpha val="0"/>
                    </a:srgb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ko-KR" altLang="en-US" sz="1200" spc="-100" dirty="0">
                <a:ln>
                  <a:solidFill>
                    <a:srgbClr val="DDDDDD">
                      <a:alpha val="0"/>
                    </a:srgb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소개</a:t>
            </a:r>
            <a:endParaRPr kumimoji="0" lang="ko-KR" altLang="en-US" sz="1200" b="0" i="0" u="none" strike="noStrike" kern="1200" cap="none" spc="-100" normalizeH="0" baseline="0" noProof="0" dirty="0">
              <a:ln>
                <a:solidFill>
                  <a:srgbClr val="DDDDDD">
                    <a:alpha val="0"/>
                  </a:srgb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06904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장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FB8B47D4-C589-48A0-A4D1-FF3022B306B8}"/>
              </a:ext>
            </a:extLst>
          </p:cNvPr>
          <p:cNvSpPr/>
          <p:nvPr userDrawn="1"/>
        </p:nvSpPr>
        <p:spPr>
          <a:xfrm>
            <a:off x="4940300" y="6564603"/>
            <a:ext cx="45719" cy="7432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</a:pPr>
            <a:endParaRPr kumimoji="0" lang="ko-KR" altLang="en-US" sz="1600" spc="-60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8CE88CB-88BA-40E8-A000-C79E867C569B}"/>
              </a:ext>
            </a:extLst>
          </p:cNvPr>
          <p:cNvSpPr/>
          <p:nvPr userDrawn="1"/>
        </p:nvSpPr>
        <p:spPr>
          <a:xfrm>
            <a:off x="5244207" y="6564603"/>
            <a:ext cx="45719" cy="7432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</a:pPr>
            <a:endParaRPr kumimoji="0" lang="ko-KR" altLang="en-US" sz="1600" spc="-60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0" name="슬라이드 번호 개체 틀 18">
            <a:extLst>
              <a:ext uri="{FF2B5EF4-FFF2-40B4-BE49-F238E27FC236}">
                <a16:creationId xmlns:a16="http://schemas.microsoft.com/office/drawing/2014/main" id="{9A6F485E-18FA-4EDB-84FA-92FA79444BB0}"/>
              </a:ext>
            </a:extLst>
          </p:cNvPr>
          <p:cNvSpPr txBox="1">
            <a:spLocks/>
          </p:cNvSpPr>
          <p:nvPr userDrawn="1"/>
        </p:nvSpPr>
        <p:spPr>
          <a:xfrm>
            <a:off x="4000813" y="640744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algn="r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>
                    <a:tint val="75000"/>
                  </a:schemeClr>
                </a:solidFill>
                <a:latin typeface="Rix모던고딕 EB"/>
                <a:ea typeface="굴림"/>
                <a:cs typeface="+mn-cs"/>
              </a:defRPr>
            </a:lvl1pPr>
            <a:lvl2pPr marL="454025" indent="3175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2pPr>
            <a:lvl3pPr marL="909638" indent="4763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3pPr>
            <a:lvl4pPr marL="1365250" indent="6350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4pPr>
            <a:lvl5pPr marL="1819275" indent="9525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9pPr>
          </a:lstStyle>
          <a:p>
            <a:pPr algn="ctr"/>
            <a:fld id="{B10A8F86-DD25-4E05-9C40-D4C7321258A7}" type="slidenum">
              <a:rPr lang="ko-KR" altLang="en-US" sz="1000" smtClean="0">
                <a:solidFill>
                  <a:prstClr val="black">
                    <a:tint val="7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pPr algn="ctr"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grpSp>
        <p:nvGrpSpPr>
          <p:cNvPr id="12" name="그룹 11"/>
          <p:cNvGrpSpPr/>
          <p:nvPr userDrawn="1"/>
        </p:nvGrpSpPr>
        <p:grpSpPr>
          <a:xfrm>
            <a:off x="434740" y="911110"/>
            <a:ext cx="9031067" cy="111179"/>
            <a:chOff x="561814" y="758710"/>
            <a:chExt cx="8853119" cy="111179"/>
          </a:xfrm>
        </p:grpSpPr>
        <p:sp>
          <p:nvSpPr>
            <p:cNvPr id="13" name="직각 삼각형 12"/>
            <p:cNvSpPr/>
            <p:nvPr userDrawn="1"/>
          </p:nvSpPr>
          <p:spPr>
            <a:xfrm flipH="1" flipV="1">
              <a:off x="7085286" y="761505"/>
              <a:ext cx="2266135" cy="108384"/>
            </a:xfrm>
            <a:prstGeom prst="rtTriangle">
              <a:avLst/>
            </a:prstGeom>
            <a:gradFill>
              <a:gsLst>
                <a:gs pos="0">
                  <a:schemeClr val="bg1"/>
                </a:gs>
                <a:gs pos="100000">
                  <a:srgbClr val="BFBFBF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39627"/>
              <a:endParaRPr lang="ko-KR" altLang="en-US" sz="1653" dirty="0">
                <a:solidFill>
                  <a:prstClr val="white"/>
                </a:solidFill>
                <a:ea typeface="KoPub돋움체 Bold" panose="02020603020101020101" pitchFamily="18" charset="-127"/>
              </a:endParaRPr>
            </a:p>
          </p:txBody>
        </p:sp>
        <p:cxnSp>
          <p:nvCxnSpPr>
            <p:cNvPr id="14" name="직선 연결선 13"/>
            <p:cNvCxnSpPr/>
            <p:nvPr userDrawn="1"/>
          </p:nvCxnSpPr>
          <p:spPr>
            <a:xfrm>
              <a:off x="885243" y="758710"/>
              <a:ext cx="8529690" cy="0"/>
            </a:xfrm>
            <a:prstGeom prst="line">
              <a:avLst/>
            </a:prstGeom>
            <a:ln w="22225" cap="rnd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 userDrawn="1"/>
          </p:nvCxnSpPr>
          <p:spPr>
            <a:xfrm>
              <a:off x="561814" y="758710"/>
              <a:ext cx="340758" cy="0"/>
            </a:xfrm>
            <a:prstGeom prst="line">
              <a:avLst/>
            </a:prstGeom>
            <a:ln w="25400" cap="rnd">
              <a:solidFill>
                <a:srgbClr val="0538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18922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장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 userDrawn="1"/>
        </p:nvGrpSpPr>
        <p:grpSpPr>
          <a:xfrm>
            <a:off x="434740" y="911110"/>
            <a:ext cx="9031067" cy="111179"/>
            <a:chOff x="561814" y="758710"/>
            <a:chExt cx="8853119" cy="111179"/>
          </a:xfrm>
        </p:grpSpPr>
        <p:sp>
          <p:nvSpPr>
            <p:cNvPr id="37" name="직각 삼각형 36"/>
            <p:cNvSpPr/>
            <p:nvPr userDrawn="1"/>
          </p:nvSpPr>
          <p:spPr>
            <a:xfrm flipH="1" flipV="1">
              <a:off x="7085286" y="761505"/>
              <a:ext cx="2266135" cy="108384"/>
            </a:xfrm>
            <a:prstGeom prst="rtTriangle">
              <a:avLst/>
            </a:prstGeom>
            <a:gradFill>
              <a:gsLst>
                <a:gs pos="0">
                  <a:schemeClr val="bg1"/>
                </a:gs>
                <a:gs pos="100000">
                  <a:srgbClr val="BFBFBF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39627"/>
              <a:endParaRPr lang="ko-KR" altLang="en-US" sz="1653" dirty="0">
                <a:solidFill>
                  <a:prstClr val="white"/>
                </a:solidFill>
                <a:ea typeface="KoPub돋움체 Bold" panose="02020603020101020101" pitchFamily="18" charset="-127"/>
              </a:endParaRPr>
            </a:p>
          </p:txBody>
        </p:sp>
        <p:cxnSp>
          <p:nvCxnSpPr>
            <p:cNvPr id="38" name="직선 연결선 37"/>
            <p:cNvCxnSpPr/>
            <p:nvPr userDrawn="1"/>
          </p:nvCxnSpPr>
          <p:spPr>
            <a:xfrm>
              <a:off x="885243" y="758710"/>
              <a:ext cx="8529690" cy="0"/>
            </a:xfrm>
            <a:prstGeom prst="line">
              <a:avLst/>
            </a:prstGeom>
            <a:ln w="22225" cap="rnd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 userDrawn="1"/>
          </p:nvCxnSpPr>
          <p:spPr>
            <a:xfrm>
              <a:off x="561814" y="758710"/>
              <a:ext cx="340758" cy="0"/>
            </a:xfrm>
            <a:prstGeom prst="line">
              <a:avLst/>
            </a:prstGeom>
            <a:ln w="25400" cap="rnd">
              <a:solidFill>
                <a:srgbClr val="0538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사각형: 모서리가 접힌 도형 41">
            <a:extLst>
              <a:ext uri="{FF2B5EF4-FFF2-40B4-BE49-F238E27FC236}">
                <a16:creationId xmlns:a16="http://schemas.microsoft.com/office/drawing/2014/main" id="{C6E3219B-252D-4680-98CF-2205FD41986E}"/>
              </a:ext>
            </a:extLst>
          </p:cNvPr>
          <p:cNvSpPr/>
          <p:nvPr userDrawn="1"/>
        </p:nvSpPr>
        <p:spPr>
          <a:xfrm rot="10800000">
            <a:off x="7475080" y="1022288"/>
            <a:ext cx="2151756" cy="5454709"/>
          </a:xfrm>
          <a:prstGeom prst="foldedCorner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</a:pPr>
            <a:endParaRPr kumimoji="0" lang="ko-KR" altLang="en-US" spc="-60" dirty="0" err="1">
              <a:ln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71EAEFEA-C0AA-40FF-AF75-0C21A199191C}"/>
              </a:ext>
            </a:extLst>
          </p:cNvPr>
          <p:cNvSpPr/>
          <p:nvPr userDrawn="1"/>
        </p:nvSpPr>
        <p:spPr>
          <a:xfrm>
            <a:off x="4940300" y="6564603"/>
            <a:ext cx="45719" cy="7432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</a:pPr>
            <a:endParaRPr kumimoji="0" lang="ko-KR" altLang="en-US" sz="1600" spc="-60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9794627-36F5-4104-B561-7BF9D7134A65}"/>
              </a:ext>
            </a:extLst>
          </p:cNvPr>
          <p:cNvSpPr/>
          <p:nvPr userDrawn="1"/>
        </p:nvSpPr>
        <p:spPr>
          <a:xfrm>
            <a:off x="5244207" y="6564603"/>
            <a:ext cx="45719" cy="7432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</a:pPr>
            <a:endParaRPr kumimoji="0" lang="ko-KR" altLang="en-US" sz="1600" spc="-60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3" name="슬라이드 번호 개체 틀 18">
            <a:extLst>
              <a:ext uri="{FF2B5EF4-FFF2-40B4-BE49-F238E27FC236}">
                <a16:creationId xmlns:a16="http://schemas.microsoft.com/office/drawing/2014/main" id="{E6A94C0A-9C01-43C3-B53F-4FA7728C9B38}"/>
              </a:ext>
            </a:extLst>
          </p:cNvPr>
          <p:cNvSpPr txBox="1">
            <a:spLocks/>
          </p:cNvSpPr>
          <p:nvPr userDrawn="1"/>
        </p:nvSpPr>
        <p:spPr>
          <a:xfrm>
            <a:off x="4000813" y="640744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algn="r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>
                    <a:tint val="75000"/>
                  </a:schemeClr>
                </a:solidFill>
                <a:latin typeface="Rix모던고딕 EB"/>
                <a:ea typeface="굴림"/>
                <a:cs typeface="+mn-cs"/>
              </a:defRPr>
            </a:lvl1pPr>
            <a:lvl2pPr marL="454025" indent="3175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2pPr>
            <a:lvl3pPr marL="909638" indent="4763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3pPr>
            <a:lvl4pPr marL="1365250" indent="6350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4pPr>
            <a:lvl5pPr marL="1819275" indent="9525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9pPr>
          </a:lstStyle>
          <a:p>
            <a:pPr algn="ctr"/>
            <a:fld id="{B10A8F86-DD25-4E05-9C40-D4C7321258A7}" type="slidenum">
              <a:rPr lang="ko-KR" altLang="en-US" sz="1000" smtClean="0">
                <a:solidFill>
                  <a:prstClr val="black">
                    <a:tint val="7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pPr algn="ctr"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EA6DDF0B-AB84-2704-9503-0DC9F232CD89}"/>
              </a:ext>
            </a:extLst>
          </p:cNvPr>
          <p:cNvSpPr/>
          <p:nvPr userDrawn="1"/>
        </p:nvSpPr>
        <p:spPr bwMode="auto">
          <a:xfrm>
            <a:off x="7475080" y="511342"/>
            <a:ext cx="2151756" cy="365218"/>
          </a:xfrm>
          <a:prstGeom prst="rect">
            <a:avLst/>
          </a:prstGeom>
          <a:solidFill>
            <a:srgbClr val="C3DAEF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 sz="1300" spc="-1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6E9D502-9F9F-A6B9-39A7-FD1725B29ACF}"/>
              </a:ext>
            </a:extLst>
          </p:cNvPr>
          <p:cNvSpPr/>
          <p:nvPr userDrawn="1"/>
        </p:nvSpPr>
        <p:spPr bwMode="auto">
          <a:xfrm>
            <a:off x="7572914" y="1130673"/>
            <a:ext cx="1956088" cy="365218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600" spc="-1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체크포인트</a:t>
            </a:r>
          </a:p>
        </p:txBody>
      </p:sp>
    </p:spTree>
    <p:extLst>
      <p:ext uri="{BB962C8B-B14F-4D97-AF65-F5344CB8AC3E}">
        <p14:creationId xmlns:p14="http://schemas.microsoft.com/office/powerpoint/2010/main" val="38465405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9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장0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 userDrawn="1"/>
        </p:nvGrpSpPr>
        <p:grpSpPr>
          <a:xfrm>
            <a:off x="434740" y="911110"/>
            <a:ext cx="9031067" cy="111179"/>
            <a:chOff x="561814" y="758710"/>
            <a:chExt cx="8853119" cy="111179"/>
          </a:xfrm>
        </p:grpSpPr>
        <p:sp>
          <p:nvSpPr>
            <p:cNvPr id="37" name="직각 삼각형 36"/>
            <p:cNvSpPr/>
            <p:nvPr userDrawn="1"/>
          </p:nvSpPr>
          <p:spPr>
            <a:xfrm flipH="1" flipV="1">
              <a:off x="7085286" y="761505"/>
              <a:ext cx="2266135" cy="108384"/>
            </a:xfrm>
            <a:prstGeom prst="rtTriangle">
              <a:avLst/>
            </a:prstGeom>
            <a:gradFill>
              <a:gsLst>
                <a:gs pos="0">
                  <a:schemeClr val="bg1"/>
                </a:gs>
                <a:gs pos="100000">
                  <a:srgbClr val="BFBFBF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39627"/>
              <a:endParaRPr lang="ko-KR" altLang="en-US" sz="1653" dirty="0">
                <a:solidFill>
                  <a:prstClr val="white"/>
                </a:solidFill>
                <a:ea typeface="KoPub돋움체 Bold" panose="02020603020101020101" pitchFamily="18" charset="-127"/>
              </a:endParaRPr>
            </a:p>
          </p:txBody>
        </p:sp>
        <p:cxnSp>
          <p:nvCxnSpPr>
            <p:cNvPr id="38" name="직선 연결선 37"/>
            <p:cNvCxnSpPr/>
            <p:nvPr userDrawn="1"/>
          </p:nvCxnSpPr>
          <p:spPr>
            <a:xfrm>
              <a:off x="885243" y="758710"/>
              <a:ext cx="8529690" cy="0"/>
            </a:xfrm>
            <a:prstGeom prst="line">
              <a:avLst/>
            </a:prstGeom>
            <a:ln w="22225" cap="rnd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 userDrawn="1"/>
          </p:nvCxnSpPr>
          <p:spPr>
            <a:xfrm>
              <a:off x="561814" y="758710"/>
              <a:ext cx="340758" cy="0"/>
            </a:xfrm>
            <a:prstGeom prst="line">
              <a:avLst/>
            </a:prstGeom>
            <a:ln w="25400" cap="rnd">
              <a:solidFill>
                <a:srgbClr val="0538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68E0872-8A56-41EA-A54F-53595389F747}"/>
              </a:ext>
            </a:extLst>
          </p:cNvPr>
          <p:cNvSpPr/>
          <p:nvPr userDrawn="1"/>
        </p:nvSpPr>
        <p:spPr>
          <a:xfrm>
            <a:off x="4940300" y="6564603"/>
            <a:ext cx="45719" cy="7432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</a:pPr>
            <a:endParaRPr kumimoji="0" lang="ko-KR" altLang="en-US" sz="1600" spc="-60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2EE347E-72DF-48F8-8FC7-54CC095C6CA9}"/>
              </a:ext>
            </a:extLst>
          </p:cNvPr>
          <p:cNvSpPr/>
          <p:nvPr userDrawn="1"/>
        </p:nvSpPr>
        <p:spPr>
          <a:xfrm>
            <a:off x="5244207" y="6564603"/>
            <a:ext cx="45719" cy="7432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</a:pPr>
            <a:endParaRPr kumimoji="0" lang="ko-KR" altLang="en-US" sz="1600" spc="-60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8" name="슬라이드 번호 개체 틀 18">
            <a:extLst>
              <a:ext uri="{FF2B5EF4-FFF2-40B4-BE49-F238E27FC236}">
                <a16:creationId xmlns:a16="http://schemas.microsoft.com/office/drawing/2014/main" id="{F7470717-45BE-4123-A9A2-E137BCBFAB4E}"/>
              </a:ext>
            </a:extLst>
          </p:cNvPr>
          <p:cNvSpPr txBox="1">
            <a:spLocks/>
          </p:cNvSpPr>
          <p:nvPr userDrawn="1"/>
        </p:nvSpPr>
        <p:spPr>
          <a:xfrm>
            <a:off x="4000813" y="640744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algn="r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>
                    <a:tint val="75000"/>
                  </a:schemeClr>
                </a:solidFill>
                <a:latin typeface="Rix모던고딕 EB"/>
                <a:ea typeface="굴림"/>
                <a:cs typeface="+mn-cs"/>
              </a:defRPr>
            </a:lvl1pPr>
            <a:lvl2pPr marL="454025" indent="3175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2pPr>
            <a:lvl3pPr marL="909638" indent="4763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3pPr>
            <a:lvl4pPr marL="1365250" indent="6350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4pPr>
            <a:lvl5pPr marL="1819275" indent="9525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9pPr>
          </a:lstStyle>
          <a:p>
            <a:pPr algn="ctr"/>
            <a:fld id="{B10A8F86-DD25-4E05-9C40-D4C7321258A7}" type="slidenum">
              <a:rPr lang="ko-KR" altLang="en-US" sz="1000" smtClean="0">
                <a:solidFill>
                  <a:prstClr val="black">
                    <a:tint val="7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pPr algn="ctr"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8BA7D7D6-62F1-AE7D-31EA-2B29D0A64282}"/>
              </a:ext>
            </a:extLst>
          </p:cNvPr>
          <p:cNvSpPr/>
          <p:nvPr userDrawn="1"/>
        </p:nvSpPr>
        <p:spPr bwMode="auto">
          <a:xfrm>
            <a:off x="7475080" y="511342"/>
            <a:ext cx="2151756" cy="365218"/>
          </a:xfrm>
          <a:prstGeom prst="rect">
            <a:avLst/>
          </a:prstGeom>
          <a:solidFill>
            <a:srgbClr val="C3DAEF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 sz="1300" spc="-1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4EFA493E-BBE8-B81D-C5C1-5D8A8335C8A3}"/>
              </a:ext>
            </a:extLst>
          </p:cNvPr>
          <p:cNvSpPr>
            <a:spLocks/>
          </p:cNvSpPr>
          <p:nvPr userDrawn="1"/>
        </p:nvSpPr>
        <p:spPr bwMode="auto">
          <a:xfrm>
            <a:off x="7920000" y="242146"/>
            <a:ext cx="1716817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 contourW="6350"/>
          </a:bodyPr>
          <a:lstStyle>
            <a:lvl1pPr eaLnBrk="0" hangingPunct="0">
              <a:defRPr kumimoji="1" sz="1200">
                <a:solidFill>
                  <a:srgbClr val="292929"/>
                </a:solidFill>
                <a:latin typeface="Rix모던고딕 EB" pitchFamily="18" charset="-127"/>
                <a:ea typeface="굴림" charset="-127"/>
              </a:defRPr>
            </a:lvl1pPr>
            <a:lvl2pPr marL="742950" indent="-285750" eaLnBrk="0" hangingPunct="0">
              <a:defRPr kumimoji="1" sz="1200">
                <a:solidFill>
                  <a:srgbClr val="292929"/>
                </a:solidFill>
                <a:latin typeface="Rix모던고딕 EB" pitchFamily="18" charset="-127"/>
                <a:ea typeface="굴림" charset="-127"/>
              </a:defRPr>
            </a:lvl2pPr>
            <a:lvl3pPr marL="1143000" indent="-228600" eaLnBrk="0" hangingPunct="0">
              <a:defRPr kumimoji="1" sz="1200">
                <a:solidFill>
                  <a:srgbClr val="292929"/>
                </a:solidFill>
                <a:latin typeface="Rix모던고딕 EB" pitchFamily="18" charset="-127"/>
                <a:ea typeface="굴림" charset="-127"/>
              </a:defRPr>
            </a:lvl3pPr>
            <a:lvl4pPr marL="1600200" indent="-228600" eaLnBrk="0" hangingPunct="0">
              <a:defRPr kumimoji="1" sz="1200">
                <a:solidFill>
                  <a:srgbClr val="292929"/>
                </a:solidFill>
                <a:latin typeface="Rix모던고딕 EB" pitchFamily="18" charset="-127"/>
                <a:ea typeface="굴림" charset="-127"/>
              </a:defRPr>
            </a:lvl4pPr>
            <a:lvl5pPr marL="2057400" indent="-228600" eaLnBrk="0" hangingPunct="0">
              <a:defRPr kumimoji="1" sz="1200">
                <a:solidFill>
                  <a:srgbClr val="292929"/>
                </a:solidFill>
                <a:latin typeface="Rix모던고딕 EB" pitchFamily="18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292929"/>
                </a:solidFill>
                <a:latin typeface="Rix모던고딕 EB" pitchFamily="18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292929"/>
                </a:solidFill>
                <a:latin typeface="Rix모던고딕 EB" pitchFamily="18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292929"/>
                </a:solidFill>
                <a:latin typeface="Rix모던고딕 EB" pitchFamily="18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292929"/>
                </a:solidFill>
                <a:latin typeface="Rix모던고딕 EB" pitchFamily="18" charset="-127"/>
                <a:ea typeface="굴림" charset="-127"/>
              </a:defRPr>
            </a:lvl9pPr>
          </a:lstStyle>
          <a:p>
            <a:pPr algn="r" eaLnBrk="1" latinLnBrk="0" hangingPunct="1">
              <a:defRPr/>
            </a:pPr>
            <a:r>
              <a:rPr lang="en-US" altLang="ko-KR" spc="-100">
                <a:solidFill>
                  <a:schemeClr val="bg1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Ⅱ</a:t>
            </a:r>
            <a:r>
              <a:rPr lang="en-US" altLang="ko-KR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. </a:t>
            </a:r>
            <a:r>
              <a:rPr lang="ko-KR" altLang="en-US" sz="1200" spc="-100">
                <a:ln>
                  <a:solidFill>
                    <a:srgbClr val="DDDDDD">
                      <a:alpha val="0"/>
                    </a:srgb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전자대금청구 업무처리 방법</a:t>
            </a:r>
            <a:endParaRPr lang="ko-KR" altLang="en-US" spc="-1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>
                  <a:lumMod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174606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9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장0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 userDrawn="1"/>
        </p:nvGrpSpPr>
        <p:grpSpPr>
          <a:xfrm>
            <a:off x="434740" y="911110"/>
            <a:ext cx="9031067" cy="111179"/>
            <a:chOff x="561814" y="758710"/>
            <a:chExt cx="8853119" cy="111179"/>
          </a:xfrm>
        </p:grpSpPr>
        <p:sp>
          <p:nvSpPr>
            <p:cNvPr id="37" name="직각 삼각형 36"/>
            <p:cNvSpPr/>
            <p:nvPr userDrawn="1"/>
          </p:nvSpPr>
          <p:spPr>
            <a:xfrm flipH="1" flipV="1">
              <a:off x="7085286" y="761505"/>
              <a:ext cx="2266135" cy="108384"/>
            </a:xfrm>
            <a:prstGeom prst="rtTriangle">
              <a:avLst/>
            </a:prstGeom>
            <a:gradFill>
              <a:gsLst>
                <a:gs pos="0">
                  <a:schemeClr val="bg1"/>
                </a:gs>
                <a:gs pos="100000">
                  <a:srgbClr val="BFBFBF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39627"/>
              <a:endParaRPr lang="ko-KR" altLang="en-US" sz="1653" dirty="0">
                <a:solidFill>
                  <a:prstClr val="white"/>
                </a:solidFill>
                <a:ea typeface="KoPub돋움체 Bold" panose="02020603020101020101" pitchFamily="18" charset="-127"/>
              </a:endParaRPr>
            </a:p>
          </p:txBody>
        </p:sp>
        <p:cxnSp>
          <p:nvCxnSpPr>
            <p:cNvPr id="38" name="직선 연결선 37"/>
            <p:cNvCxnSpPr/>
            <p:nvPr userDrawn="1"/>
          </p:nvCxnSpPr>
          <p:spPr>
            <a:xfrm>
              <a:off x="885243" y="758710"/>
              <a:ext cx="8529690" cy="0"/>
            </a:xfrm>
            <a:prstGeom prst="line">
              <a:avLst/>
            </a:prstGeom>
            <a:ln w="22225" cap="rnd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 userDrawn="1"/>
          </p:nvCxnSpPr>
          <p:spPr>
            <a:xfrm>
              <a:off x="561814" y="758710"/>
              <a:ext cx="340758" cy="0"/>
            </a:xfrm>
            <a:prstGeom prst="line">
              <a:avLst/>
            </a:prstGeom>
            <a:ln w="25400" cap="rnd">
              <a:solidFill>
                <a:srgbClr val="0538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68E0872-8A56-41EA-A54F-53595389F747}"/>
              </a:ext>
            </a:extLst>
          </p:cNvPr>
          <p:cNvSpPr/>
          <p:nvPr userDrawn="1"/>
        </p:nvSpPr>
        <p:spPr>
          <a:xfrm>
            <a:off x="4940300" y="6564603"/>
            <a:ext cx="45719" cy="7432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</a:pPr>
            <a:endParaRPr kumimoji="0" lang="ko-KR" altLang="en-US" sz="1600" spc="-60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2EE347E-72DF-48F8-8FC7-54CC095C6CA9}"/>
              </a:ext>
            </a:extLst>
          </p:cNvPr>
          <p:cNvSpPr/>
          <p:nvPr userDrawn="1"/>
        </p:nvSpPr>
        <p:spPr>
          <a:xfrm>
            <a:off x="5244207" y="6564603"/>
            <a:ext cx="45719" cy="7432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</a:pPr>
            <a:endParaRPr kumimoji="0" lang="ko-KR" altLang="en-US" sz="1600" spc="-60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8" name="슬라이드 번호 개체 틀 18">
            <a:extLst>
              <a:ext uri="{FF2B5EF4-FFF2-40B4-BE49-F238E27FC236}">
                <a16:creationId xmlns:a16="http://schemas.microsoft.com/office/drawing/2014/main" id="{F7470717-45BE-4123-A9A2-E137BCBFAB4E}"/>
              </a:ext>
            </a:extLst>
          </p:cNvPr>
          <p:cNvSpPr txBox="1">
            <a:spLocks/>
          </p:cNvSpPr>
          <p:nvPr userDrawn="1"/>
        </p:nvSpPr>
        <p:spPr>
          <a:xfrm>
            <a:off x="4000813" y="640744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algn="r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>
                    <a:tint val="75000"/>
                  </a:schemeClr>
                </a:solidFill>
                <a:latin typeface="Rix모던고딕 EB"/>
                <a:ea typeface="굴림"/>
                <a:cs typeface="+mn-cs"/>
              </a:defRPr>
            </a:lvl1pPr>
            <a:lvl2pPr marL="454025" indent="3175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2pPr>
            <a:lvl3pPr marL="909638" indent="4763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3pPr>
            <a:lvl4pPr marL="1365250" indent="6350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4pPr>
            <a:lvl5pPr marL="1819275" indent="9525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9pPr>
          </a:lstStyle>
          <a:p>
            <a:pPr algn="ctr"/>
            <a:fld id="{B10A8F86-DD25-4E05-9C40-D4C7321258A7}" type="slidenum">
              <a:rPr lang="ko-KR" altLang="en-US" sz="1000" smtClean="0">
                <a:solidFill>
                  <a:prstClr val="black">
                    <a:tint val="7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pPr algn="ctr"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4EFA493E-BBE8-B81D-C5C1-5D8A8335C8A3}"/>
              </a:ext>
            </a:extLst>
          </p:cNvPr>
          <p:cNvSpPr>
            <a:spLocks/>
          </p:cNvSpPr>
          <p:nvPr userDrawn="1"/>
        </p:nvSpPr>
        <p:spPr bwMode="auto">
          <a:xfrm>
            <a:off x="7920000" y="242146"/>
            <a:ext cx="1716817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 contourW="6350"/>
          </a:bodyPr>
          <a:lstStyle>
            <a:lvl1pPr eaLnBrk="0" hangingPunct="0">
              <a:defRPr kumimoji="1" sz="1200">
                <a:solidFill>
                  <a:srgbClr val="292929"/>
                </a:solidFill>
                <a:latin typeface="Rix모던고딕 EB" pitchFamily="18" charset="-127"/>
                <a:ea typeface="굴림" charset="-127"/>
              </a:defRPr>
            </a:lvl1pPr>
            <a:lvl2pPr marL="742950" indent="-285750" eaLnBrk="0" hangingPunct="0">
              <a:defRPr kumimoji="1" sz="1200">
                <a:solidFill>
                  <a:srgbClr val="292929"/>
                </a:solidFill>
                <a:latin typeface="Rix모던고딕 EB" pitchFamily="18" charset="-127"/>
                <a:ea typeface="굴림" charset="-127"/>
              </a:defRPr>
            </a:lvl2pPr>
            <a:lvl3pPr marL="1143000" indent="-228600" eaLnBrk="0" hangingPunct="0">
              <a:defRPr kumimoji="1" sz="1200">
                <a:solidFill>
                  <a:srgbClr val="292929"/>
                </a:solidFill>
                <a:latin typeface="Rix모던고딕 EB" pitchFamily="18" charset="-127"/>
                <a:ea typeface="굴림" charset="-127"/>
              </a:defRPr>
            </a:lvl3pPr>
            <a:lvl4pPr marL="1600200" indent="-228600" eaLnBrk="0" hangingPunct="0">
              <a:defRPr kumimoji="1" sz="1200">
                <a:solidFill>
                  <a:srgbClr val="292929"/>
                </a:solidFill>
                <a:latin typeface="Rix모던고딕 EB" pitchFamily="18" charset="-127"/>
                <a:ea typeface="굴림" charset="-127"/>
              </a:defRPr>
            </a:lvl4pPr>
            <a:lvl5pPr marL="2057400" indent="-228600" eaLnBrk="0" hangingPunct="0">
              <a:defRPr kumimoji="1" sz="1200">
                <a:solidFill>
                  <a:srgbClr val="292929"/>
                </a:solidFill>
                <a:latin typeface="Rix모던고딕 EB" pitchFamily="18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292929"/>
                </a:solidFill>
                <a:latin typeface="Rix모던고딕 EB" pitchFamily="18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292929"/>
                </a:solidFill>
                <a:latin typeface="Rix모던고딕 EB" pitchFamily="18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292929"/>
                </a:solidFill>
                <a:latin typeface="Rix모던고딕 EB" pitchFamily="18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292929"/>
                </a:solidFill>
                <a:latin typeface="Rix모던고딕 EB" pitchFamily="18" charset="-127"/>
                <a:ea typeface="굴림" charset="-127"/>
              </a:defRPr>
            </a:lvl9pPr>
          </a:lstStyle>
          <a:p>
            <a:pPr algn="r" eaLnBrk="1" latinLnBrk="0" hangingPunct="1">
              <a:defRPr/>
            </a:pPr>
            <a:r>
              <a:rPr lang="en-US" altLang="ko-KR" spc="-100">
                <a:solidFill>
                  <a:schemeClr val="bg1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Ⅱ</a:t>
            </a:r>
            <a:r>
              <a:rPr lang="en-US" altLang="ko-KR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. </a:t>
            </a:r>
            <a:r>
              <a:rPr lang="ko-KR" altLang="en-US" sz="1200" spc="-100">
                <a:ln>
                  <a:solidFill>
                    <a:srgbClr val="DDDDDD">
                      <a:alpha val="0"/>
                    </a:srgb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전자대금청구 업무처리 방법</a:t>
            </a:r>
            <a:endParaRPr lang="ko-KR" altLang="en-US" spc="-1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>
                  <a:lumMod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05277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9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78AD0C6B-7327-3999-834B-BD058BA08C42}"/>
              </a:ext>
            </a:extLst>
          </p:cNvPr>
          <p:cNvGrpSpPr/>
          <p:nvPr userDrawn="1"/>
        </p:nvGrpSpPr>
        <p:grpSpPr>
          <a:xfrm>
            <a:off x="3470643" y="3354513"/>
            <a:ext cx="2964714" cy="2839401"/>
            <a:chOff x="3690384" y="179567"/>
            <a:chExt cx="5920986" cy="5670718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5EC0F10D-E10D-C42E-0069-F1150400C67B}"/>
                </a:ext>
              </a:extLst>
            </p:cNvPr>
            <p:cNvGrpSpPr/>
            <p:nvPr userDrawn="1"/>
          </p:nvGrpSpPr>
          <p:grpSpPr>
            <a:xfrm>
              <a:off x="4425611" y="3990316"/>
              <a:ext cx="4644111" cy="1859969"/>
              <a:chOff x="1188298" y="7357247"/>
              <a:chExt cx="4644111" cy="1859969"/>
            </a:xfrm>
          </p:grpSpPr>
          <p:sp>
            <p:nvSpPr>
              <p:cNvPr id="12" name="타원 11">
                <a:extLst>
                  <a:ext uri="{FF2B5EF4-FFF2-40B4-BE49-F238E27FC236}">
                    <a16:creationId xmlns:a16="http://schemas.microsoft.com/office/drawing/2014/main" id="{83B6D630-A93A-C5EB-7765-6B950DA3CDF5}"/>
                  </a:ext>
                </a:extLst>
              </p:cNvPr>
              <p:cNvSpPr/>
              <p:nvPr/>
            </p:nvSpPr>
            <p:spPr>
              <a:xfrm>
                <a:off x="1188298" y="7560447"/>
                <a:ext cx="4644111" cy="165676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B9C9E9"/>
                  </a:gs>
                  <a:gs pos="41000">
                    <a:srgbClr val="D1E1F1"/>
                  </a:gs>
                  <a:gs pos="0">
                    <a:srgbClr val="868AD4"/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" name="타원 12">
                <a:extLst>
                  <a:ext uri="{FF2B5EF4-FFF2-40B4-BE49-F238E27FC236}">
                    <a16:creationId xmlns:a16="http://schemas.microsoft.com/office/drawing/2014/main" id="{0B976CBE-0E0A-DF0A-5C1F-B2292F8284C4}"/>
                  </a:ext>
                </a:extLst>
              </p:cNvPr>
              <p:cNvSpPr/>
              <p:nvPr/>
            </p:nvSpPr>
            <p:spPr>
              <a:xfrm>
                <a:off x="1188299" y="7357247"/>
                <a:ext cx="4644110" cy="165676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B9C9E9"/>
                  </a:gs>
                  <a:gs pos="41000">
                    <a:schemeClr val="accent1">
                      <a:lumMod val="5000"/>
                      <a:lumOff val="95000"/>
                    </a:schemeClr>
                  </a:gs>
                  <a:gs pos="0">
                    <a:srgbClr val="868AD4">
                      <a:alpha val="98824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DA23E06E-3B92-ABDA-D392-B47D0175077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1566" y="179567"/>
              <a:ext cx="4224292" cy="2371054"/>
            </a:xfrm>
            <a:prstGeom prst="rect">
              <a:avLst/>
            </a:prstGeom>
          </p:spPr>
        </p:pic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E06B21B0-5811-C011-50A8-59C06095A7C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14548" y="2099105"/>
              <a:ext cx="1096822" cy="1862785"/>
            </a:xfrm>
            <a:prstGeom prst="rect">
              <a:avLst/>
            </a:prstGeom>
          </p:spPr>
        </p:pic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D9436017-282C-7E29-2401-0E0A9A908E1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0384" y="2352693"/>
              <a:ext cx="817959" cy="1355607"/>
            </a:xfrm>
            <a:prstGeom prst="rect">
              <a:avLst/>
            </a:prstGeom>
          </p:spPr>
        </p:pic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C8F653DB-6292-C031-33AE-4801EACCBB0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6312" y="3057054"/>
              <a:ext cx="752475" cy="1295400"/>
            </a:xfrm>
            <a:prstGeom prst="rect">
              <a:avLst/>
            </a:prstGeom>
          </p:spPr>
        </p:pic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38252AB0-D4F3-6876-326E-DCBFF0AA451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683311" y="4236042"/>
              <a:ext cx="390525" cy="1057275"/>
            </a:xfrm>
            <a:prstGeom prst="rect">
              <a:avLst/>
            </a:prstGeom>
          </p:spPr>
        </p:pic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EBEBA324-5FF8-C625-36BF-C207B919C1E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848773" y="4024088"/>
              <a:ext cx="1233458" cy="1017129"/>
            </a:xfrm>
            <a:prstGeom prst="rect">
              <a:avLst/>
            </a:prstGeom>
          </p:spPr>
        </p:pic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B5BBDFED-C7A6-3F12-794E-5052A1D62C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5233" y="1250285"/>
              <a:ext cx="3346424" cy="3689265"/>
            </a:xfrm>
            <a:prstGeom prst="rect">
              <a:avLst/>
            </a:prstGeom>
          </p:spPr>
        </p:pic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FF9DA1E4-BE6F-4880-8468-7086E416A6E7}"/>
              </a:ext>
            </a:extLst>
          </p:cNvPr>
          <p:cNvGrpSpPr/>
          <p:nvPr userDrawn="1"/>
        </p:nvGrpSpPr>
        <p:grpSpPr>
          <a:xfrm>
            <a:off x="128464" y="6453336"/>
            <a:ext cx="3173389" cy="314622"/>
            <a:chOff x="408700" y="643228"/>
            <a:chExt cx="3637191" cy="360605"/>
          </a:xfrm>
        </p:grpSpPr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31E6175C-F08D-4C76-B12E-1C1CE20A088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7394" y="643702"/>
              <a:ext cx="2128497" cy="297989"/>
            </a:xfrm>
            <a:prstGeom prst="rect">
              <a:avLst/>
            </a:prstGeom>
          </p:spPr>
        </p:pic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31A64505-3C07-4655-AC51-C7AC61710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08700" y="643228"/>
              <a:ext cx="1489864" cy="360605"/>
            </a:xfrm>
            <a:prstGeom prst="rect">
              <a:avLst/>
            </a:prstGeom>
          </p:spPr>
        </p:pic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F4D7524E-13E6-4D83-BF1E-CEF93AE9842B}"/>
                </a:ext>
              </a:extLst>
            </p:cNvPr>
            <p:cNvCxnSpPr>
              <a:cxnSpLocks/>
            </p:cNvCxnSpPr>
            <p:nvPr/>
          </p:nvCxnSpPr>
          <p:spPr>
            <a:xfrm>
              <a:off x="1847927" y="735395"/>
              <a:ext cx="0" cy="157685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그림 18">
            <a:extLst>
              <a:ext uri="{FF2B5EF4-FFF2-40B4-BE49-F238E27FC236}">
                <a16:creationId xmlns:a16="http://schemas.microsoft.com/office/drawing/2014/main" id="{92F7C9EB-3F93-4996-9E1F-5D9AED3823AE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368" y="6525344"/>
            <a:ext cx="1484759" cy="219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875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52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93" r:id="rId2"/>
    <p:sldLayoutId id="2147483700" r:id="rId3"/>
    <p:sldLayoutId id="2147483667" r:id="rId4"/>
    <p:sldLayoutId id="2147483680" r:id="rId5"/>
    <p:sldLayoutId id="2147483682" r:id="rId6"/>
    <p:sldLayoutId id="2147483684" r:id="rId7"/>
    <p:sldLayoutId id="2147483701" r:id="rId8"/>
    <p:sldLayoutId id="2147483686" r:id="rId9"/>
  </p:sldLayoutIdLst>
  <p:hf sldNum="0" hd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63" userDrawn="1">
          <p15:clr>
            <a:srgbClr val="F26B43"/>
          </p15:clr>
        </p15:guide>
        <p15:guide id="4" orient="horz" pos="4053" userDrawn="1">
          <p15:clr>
            <a:srgbClr val="F26B43"/>
          </p15:clr>
        </p15:guide>
        <p15:guide id="5" pos="273" userDrawn="1">
          <p15:clr>
            <a:srgbClr val="F26B43"/>
          </p15:clr>
        </p15:guide>
        <p15:guide id="7" pos="6124" userDrawn="1">
          <p15:clr>
            <a:srgbClr val="F26B43"/>
          </p15:clr>
        </p15:guide>
        <p15:guide id="8" pos="113" userDrawn="1">
          <p15:clr>
            <a:srgbClr val="F26B43"/>
          </p15:clr>
        </p15:guide>
        <p15:guide id="9" orient="horz" pos="4205" userDrawn="1">
          <p15:clr>
            <a:srgbClr val="F26B43"/>
          </p15:clr>
        </p15:guide>
        <p15:guide id="10" orient="horz" pos="119" userDrawn="1">
          <p15:clr>
            <a:srgbClr val="F26B43"/>
          </p15:clr>
        </p15:guide>
        <p15:guide id="11" orient="horz" pos="964" userDrawn="1">
          <p15:clr>
            <a:srgbClr val="F26B43"/>
          </p15:clr>
        </p15:guide>
        <p15:guide id="12" pos="596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>
              <a:ea typeface="KoPub돋움체 Bold" panose="02020603020101020101" pitchFamily="18" charset="-127"/>
            </a:endParaRPr>
          </a:p>
        </p:txBody>
      </p:sp>
      <p:pic>
        <p:nvPicPr>
          <p:cNvPr id="33" name="그림 32">
            <a:extLst>
              <a:ext uri="{FF2B5EF4-FFF2-40B4-BE49-F238E27FC236}">
                <a16:creationId xmlns:a16="http://schemas.microsoft.com/office/drawing/2014/main" id="{64B188FC-A48B-4D78-9698-57C0F58C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70" y="195269"/>
            <a:ext cx="927512" cy="492442"/>
          </a:xfrm>
          <a:prstGeom prst="rect">
            <a:avLst/>
          </a:prstGeom>
        </p:spPr>
      </p:pic>
      <p:grpSp>
        <p:nvGrpSpPr>
          <p:cNvPr id="17" name="그룹 16">
            <a:extLst>
              <a:ext uri="{FF2B5EF4-FFF2-40B4-BE49-F238E27FC236}">
                <a16:creationId xmlns:a16="http://schemas.microsoft.com/office/drawing/2014/main" id="{EB25FDDC-1F6F-469A-B839-A2AF537E80B5}"/>
              </a:ext>
            </a:extLst>
          </p:cNvPr>
          <p:cNvGrpSpPr/>
          <p:nvPr/>
        </p:nvGrpSpPr>
        <p:grpSpPr>
          <a:xfrm>
            <a:off x="393721" y="1036619"/>
            <a:ext cx="2862663" cy="492442"/>
            <a:chOff x="393721" y="1596169"/>
            <a:chExt cx="3451191" cy="484626"/>
          </a:xfrm>
          <a:noFill/>
        </p:grpSpPr>
        <p:sp>
          <p:nvSpPr>
            <p:cNvPr id="18" name="사각형: 둥근 모서리 19">
              <a:extLst>
                <a:ext uri="{FF2B5EF4-FFF2-40B4-BE49-F238E27FC236}">
                  <a16:creationId xmlns:a16="http://schemas.microsoft.com/office/drawing/2014/main" id="{3F035B09-4E85-44F9-94EB-39FBA707B057}"/>
                </a:ext>
              </a:extLst>
            </p:cNvPr>
            <p:cNvSpPr/>
            <p:nvPr/>
          </p:nvSpPr>
          <p:spPr>
            <a:xfrm>
              <a:off x="393721" y="1596169"/>
              <a:ext cx="3327624" cy="484626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05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endParaRPr>
            </a:p>
          </p:txBody>
        </p:sp>
        <p:sp>
          <p:nvSpPr>
            <p:cNvPr id="19" name="Text Box 6">
              <a:extLst>
                <a:ext uri="{FF2B5EF4-FFF2-40B4-BE49-F238E27FC236}">
                  <a16:creationId xmlns:a16="http://schemas.microsoft.com/office/drawing/2014/main" id="{96A8DB4B-E020-4851-9687-5A6C9ACD6E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388" y="1623041"/>
              <a:ext cx="3411524" cy="4308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lvl1pPr eaLnBrk="0" hangingPunct="0">
                <a:defRPr kumimoji="1"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eaLnBrk="0" hangingPunct="0">
                <a:defRPr kumimoji="1"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eaLnBrk="0" hangingPunct="0">
                <a:defRPr kumimoji="1"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eaLnBrk="0" hangingPunct="0">
                <a:defRPr kumimoji="1"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eaLnBrk="0" hangingPunct="0">
                <a:defRPr kumimoji="1"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2800" b="0" i="0" u="none" strike="noStrike" kern="1200" cap="none" spc="0" normalizeH="0" baseline="0" noProof="0" dirty="0">
                  <a:ln>
                    <a:solidFill>
                      <a:prstClr val="white">
                        <a:lumMod val="85000"/>
                        <a:alpha val="0"/>
                      </a:prstClr>
                    </a:solidFill>
                  </a:ln>
                  <a:solidFill>
                    <a:schemeClr val="accent5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통합지방재정시스템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EA4C58C1-59F8-4DBD-8C6C-169A45799FCB}"/>
              </a:ext>
            </a:extLst>
          </p:cNvPr>
          <p:cNvSpPr txBox="1"/>
          <p:nvPr/>
        </p:nvSpPr>
        <p:spPr>
          <a:xfrm>
            <a:off x="415925" y="1701701"/>
            <a:ext cx="8062785" cy="777264"/>
          </a:xfrm>
          <a:prstGeom prst="rect">
            <a:avLst/>
          </a:prstGeom>
          <a:noFill/>
          <a:effectLst/>
        </p:spPr>
        <p:txBody>
          <a:bodyPr wrap="square" lIns="0" tIns="0" rIns="0" bIns="0" rtlCol="0" anchor="ctr" anchorCtr="0">
            <a:spAutoFit/>
          </a:bodyPr>
          <a:lstStyle>
            <a:defPPr>
              <a:defRPr lang="ko-KR"/>
            </a:defPPr>
            <a:lvl1pPr algn="ctr" defTabSz="871690" latinLnBrk="0">
              <a:lnSpc>
                <a:spcPct val="110000"/>
              </a:lnSpc>
              <a:buClr>
                <a:srgbClr val="447FC1"/>
              </a:buClr>
              <a:buSzPct val="50000"/>
              <a:defRPr sz="2000">
                <a:ln w="1270">
                  <a:solidFill>
                    <a:srgbClr val="EF2577">
                      <a:alpha val="10000"/>
                    </a:srgbClr>
                  </a:solidFill>
                </a:ln>
                <a:solidFill>
                  <a:srgbClr val="EF2577"/>
                </a:solidFill>
                <a:latin typeface="고도 B" panose="02000503000000020004" pitchFamily="2" charset="-127"/>
                <a:ea typeface="고도 B" panose="02000503000000020004" pitchFamily="2" charset="-127"/>
              </a:defRPr>
            </a:lvl1pPr>
            <a:lvl2pPr marL="533823" defTabSz="1067646"/>
            <a:lvl3pPr marL="1067646" defTabSz="1067646"/>
            <a:lvl4pPr marL="1601470" defTabSz="1067646"/>
            <a:lvl5pPr marL="2135293" defTabSz="1067646"/>
            <a:lvl6pPr marL="2669116" defTabSz="1067646"/>
            <a:lvl7pPr marL="3202939" defTabSz="1067646"/>
            <a:lvl8pPr marL="3736762" defTabSz="1067646"/>
            <a:lvl9pPr marL="4270585" defTabSz="1067646"/>
          </a:lstStyle>
          <a:p>
            <a:pPr algn="l" defTabSz="914400" latinLnBrk="1"/>
            <a:r>
              <a:rPr lang="ko-KR" altLang="en-US" sz="4800" spc="-140">
                <a:solidFill>
                  <a:srgbClr val="26427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전자대금청구시스템</a:t>
            </a:r>
            <a:r>
              <a:rPr lang="en-US" altLang="ko-KR" sz="3200" spc="-140">
                <a:solidFill>
                  <a:srgbClr val="26427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</a:t>
            </a:r>
            <a:r>
              <a:rPr lang="en-US" altLang="ko-KR" sz="3200" spc="-100">
                <a:ln>
                  <a:solidFill>
                    <a:srgbClr val="DDDDDD">
                      <a:alpha val="0"/>
                    </a:srgbClr>
                  </a:solidFill>
                </a:ln>
                <a:solidFill>
                  <a:srgbClr val="26427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e</a:t>
            </a:r>
            <a:r>
              <a:rPr lang="ko-KR" altLang="en-US" sz="3200" spc="-100">
                <a:ln>
                  <a:solidFill>
                    <a:srgbClr val="DDDDDD">
                      <a:alpha val="0"/>
                    </a:srgbClr>
                  </a:solidFill>
                </a:ln>
                <a:solidFill>
                  <a:srgbClr val="26427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호조</a:t>
            </a:r>
            <a:r>
              <a:rPr lang="en-US" altLang="ko-KR" sz="3200" spc="-100" baseline="30000">
                <a:ln>
                  <a:solidFill>
                    <a:srgbClr val="DDDDDD">
                      <a:alpha val="0"/>
                    </a:srgbClr>
                  </a:solidFill>
                </a:ln>
                <a:solidFill>
                  <a:srgbClr val="26427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+</a:t>
            </a:r>
            <a:r>
              <a:rPr lang="en-US" altLang="ko-KR" sz="3200" spc="-100">
                <a:ln>
                  <a:solidFill>
                    <a:srgbClr val="DDDDDD">
                      <a:alpha val="0"/>
                    </a:srgbClr>
                  </a:solidFill>
                </a:ln>
                <a:solidFill>
                  <a:srgbClr val="26427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ko-KR" altLang="en-US" sz="3200" spc="-100">
                <a:ln>
                  <a:solidFill>
                    <a:srgbClr val="DDDDDD">
                      <a:alpha val="0"/>
                    </a:srgbClr>
                  </a:solidFill>
                </a:ln>
                <a:solidFill>
                  <a:srgbClr val="26427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빌</a:t>
            </a:r>
            <a:r>
              <a:rPr lang="en-US" altLang="ko-KR" sz="3200" spc="-140">
                <a:solidFill>
                  <a:srgbClr val="26427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endParaRPr lang="ko-KR" altLang="en-US" sz="3200" spc="-140" dirty="0">
              <a:solidFill>
                <a:srgbClr val="26427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73458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915" y="6459228"/>
            <a:ext cx="589552" cy="187656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4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906" y="6491971"/>
            <a:ext cx="1504235" cy="166461"/>
          </a:xfrm>
          <a:prstGeom prst="rect">
            <a:avLst/>
          </a:prstGeom>
        </p:spPr>
      </p:pic>
      <p:sp>
        <p:nvSpPr>
          <p:cNvPr id="73" name="직사각형 72"/>
          <p:cNvSpPr/>
          <p:nvPr/>
        </p:nvSpPr>
        <p:spPr>
          <a:xfrm>
            <a:off x="3884138" y="2478719"/>
            <a:ext cx="5594198" cy="114622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7000">
                <a:srgbClr val="D6DFF2"/>
              </a:gs>
              <a:gs pos="100000">
                <a:schemeClr val="bg1">
                  <a:lumMod val="9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/>
          </a:p>
        </p:txBody>
      </p:sp>
      <p:sp>
        <p:nvSpPr>
          <p:cNvPr id="56" name="TextBox 55"/>
          <p:cNvSpPr txBox="1"/>
          <p:nvPr/>
        </p:nvSpPr>
        <p:spPr>
          <a:xfrm>
            <a:off x="4392000" y="2544939"/>
            <a:ext cx="416921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spc="-100" dirty="0">
                <a:ln>
                  <a:solidFill>
                    <a:srgbClr val="DDDDDD">
                      <a:alpha val="0"/>
                    </a:srgbClr>
                  </a:solidFill>
                </a:ln>
                <a:solidFill>
                  <a:srgbClr val="17375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e</a:t>
            </a:r>
            <a:r>
              <a:rPr lang="ko-KR" altLang="en-US" sz="2800" spc="-100" dirty="0">
                <a:ln>
                  <a:solidFill>
                    <a:srgbClr val="DDDDDD">
                      <a:alpha val="0"/>
                    </a:srgbClr>
                  </a:solidFill>
                </a:ln>
                <a:solidFill>
                  <a:srgbClr val="17375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호조</a:t>
            </a:r>
            <a:r>
              <a:rPr lang="en-US" altLang="ko-KR" sz="2800" spc="-100" baseline="30000" dirty="0">
                <a:ln>
                  <a:solidFill>
                    <a:srgbClr val="DDDDDD">
                      <a:alpha val="0"/>
                    </a:srgbClr>
                  </a:solidFill>
                </a:ln>
                <a:solidFill>
                  <a:srgbClr val="17375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+</a:t>
            </a:r>
            <a:r>
              <a:rPr lang="en-US" altLang="ko-KR" sz="2800" spc="-100" dirty="0">
                <a:ln>
                  <a:solidFill>
                    <a:srgbClr val="DDDDDD">
                      <a:alpha val="0"/>
                    </a:srgbClr>
                  </a:solidFill>
                </a:ln>
                <a:solidFill>
                  <a:srgbClr val="17375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ko-KR" altLang="en-US" sz="2800" spc="-100" dirty="0">
                <a:ln>
                  <a:solidFill>
                    <a:srgbClr val="DDDDDD">
                      <a:alpha val="0"/>
                    </a:srgbClr>
                  </a:solidFill>
                </a:ln>
                <a:solidFill>
                  <a:srgbClr val="17375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빌 포털 대금청구 방법</a:t>
            </a:r>
            <a:endParaRPr lang="en-US" altLang="ko-KR" sz="2800" spc="-100" dirty="0">
              <a:ln>
                <a:solidFill>
                  <a:srgbClr val="DDDDDD">
                    <a:alpha val="0"/>
                  </a:srgbClr>
                </a:solidFill>
              </a:ln>
              <a:solidFill>
                <a:srgbClr val="17375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r>
              <a:rPr lang="en-US" altLang="ko-KR" sz="2800" spc="-100" dirty="0">
                <a:ln>
                  <a:solidFill>
                    <a:srgbClr val="DDDDDD">
                      <a:alpha val="0"/>
                    </a:srgbClr>
                  </a:solidFill>
                </a:ln>
                <a:solidFill>
                  <a:srgbClr val="17375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      (</a:t>
            </a:r>
            <a:r>
              <a:rPr lang="ko-KR" altLang="en-US" sz="2800" spc="-100" dirty="0">
                <a:ln>
                  <a:solidFill>
                    <a:srgbClr val="DDDDDD">
                      <a:alpha val="0"/>
                    </a:srgbClr>
                  </a:solidFill>
                </a:ln>
                <a:solidFill>
                  <a:srgbClr val="17375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대금청구 매뉴얼</a:t>
            </a:r>
            <a:r>
              <a:rPr lang="en-US" altLang="ko-KR" sz="2800" spc="-100" dirty="0">
                <a:ln>
                  <a:solidFill>
                    <a:srgbClr val="DDDDDD">
                      <a:alpha val="0"/>
                    </a:srgbClr>
                  </a:solidFill>
                </a:ln>
                <a:solidFill>
                  <a:srgbClr val="17375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</a:p>
        </p:txBody>
      </p:sp>
      <p:sp>
        <p:nvSpPr>
          <p:cNvPr id="77" name="타원 76"/>
          <p:cNvSpPr/>
          <p:nvPr/>
        </p:nvSpPr>
        <p:spPr>
          <a:xfrm>
            <a:off x="3627516" y="2480870"/>
            <a:ext cx="669220" cy="642374"/>
          </a:xfrm>
          <a:prstGeom prst="ellipse">
            <a:avLst/>
          </a:prstGeom>
          <a:solidFill>
            <a:srgbClr val="2642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360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나눔스퀘어 Bold" panose="020B0600000101010101" pitchFamily="50" charset="-127"/>
              <a:ea typeface="나눔스퀘어 Bold" panose="020B0600000101010101" pitchFamily="50" charset="-127"/>
              <a:cs typeface="+mn-cs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3768122" y="2526723"/>
            <a:ext cx="402354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defTabSz="457200" latinLnBrk="0">
              <a:defRPr/>
            </a:pPr>
            <a:r>
              <a:rPr lang="en-US" altLang="ko-KR" sz="3600" spc="-100">
                <a:ln w="57150">
                  <a:solidFill>
                    <a:prstClr val="black">
                      <a:alpha val="0"/>
                    </a:prst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Ⅰ</a:t>
            </a:r>
            <a:endParaRPr lang="en-US" altLang="ko-KR" sz="3600" spc="-100" dirty="0">
              <a:ln w="57150">
                <a:solidFill>
                  <a:prstClr val="black">
                    <a:alpha val="0"/>
                  </a:prstClr>
                </a:solidFill>
              </a:ln>
              <a:solidFill>
                <a:schemeClr val="bg1"/>
              </a:solidFill>
              <a:latin typeface="KoPub바탕체 Bold" panose="02020603020101020101" pitchFamily="18" charset="-127"/>
              <a:ea typeface="KoPub바탕체 Bold" panose="02020603020101020101" pitchFamily="18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A4C9D2E-F135-4834-835F-73BBDE39FBD8}"/>
              </a:ext>
            </a:extLst>
          </p:cNvPr>
          <p:cNvSpPr txBox="1"/>
          <p:nvPr/>
        </p:nvSpPr>
        <p:spPr>
          <a:xfrm>
            <a:off x="502213" y="1548587"/>
            <a:ext cx="2431488" cy="4129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>
            <a:defPPr>
              <a:defRPr lang="ko-KR"/>
            </a:defPPr>
            <a:lvl1pPr algn="ctr" defTabSz="871690" latinLnBrk="0">
              <a:lnSpc>
                <a:spcPct val="110000"/>
              </a:lnSpc>
              <a:buClr>
                <a:srgbClr val="447FC1"/>
              </a:buClr>
              <a:buSzPct val="50000"/>
              <a:defRPr sz="2000">
                <a:ln w="1270">
                  <a:solidFill>
                    <a:srgbClr val="EF2577">
                      <a:alpha val="10000"/>
                    </a:srgbClr>
                  </a:solidFill>
                </a:ln>
                <a:solidFill>
                  <a:srgbClr val="EF2577"/>
                </a:solidFill>
                <a:latin typeface="고도 B" panose="02000503000000020004" pitchFamily="2" charset="-127"/>
                <a:ea typeface="고도 B" panose="02000503000000020004" pitchFamily="2" charset="-127"/>
              </a:defRPr>
            </a:lvl1pPr>
            <a:lvl2pPr marL="533823" defTabSz="1067646"/>
            <a:lvl3pPr marL="1067646" defTabSz="1067646"/>
            <a:lvl4pPr marL="1601470" defTabSz="1067646"/>
            <a:lvl5pPr marL="2135293" defTabSz="1067646"/>
            <a:lvl6pPr marL="2669116" defTabSz="1067646"/>
            <a:lvl7pPr marL="3202939" defTabSz="1067646"/>
            <a:lvl8pPr marL="3736762" defTabSz="1067646"/>
            <a:lvl9pPr marL="4270585" defTabSz="1067646"/>
          </a:lstStyle>
          <a:p>
            <a:pPr lvl="0" algn="l" defTabSz="914400" latinLnBrk="1">
              <a:buClrTx/>
              <a:buSzTx/>
            </a:pPr>
            <a:r>
              <a:rPr lang="ko-KR" altLang="en-US" sz="110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white">
                    <a:lumMod val="50000"/>
                  </a:prst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투명한 지방재정 실현을 위한</a:t>
            </a:r>
            <a:br>
              <a:rPr lang="en-US" altLang="ko-KR" sz="140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white">
                    <a:lumMod val="50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40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bg1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전자대금청구시스템</a:t>
            </a:r>
            <a:r>
              <a:rPr lang="en-US" altLang="ko-KR" sz="140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bg1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</a:t>
            </a:r>
            <a:r>
              <a:rPr lang="en-US" altLang="ko-KR" sz="1400" spc="-100">
                <a:ln>
                  <a:solidFill>
                    <a:srgbClr val="DDDDDD">
                      <a:alpha val="0"/>
                    </a:srgbClr>
                  </a:solidFill>
                </a:ln>
                <a:solidFill>
                  <a:schemeClr val="bg1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e</a:t>
            </a:r>
            <a:r>
              <a:rPr lang="ko-KR" altLang="en-US" sz="1400" spc="-100">
                <a:ln>
                  <a:solidFill>
                    <a:srgbClr val="DDDDDD">
                      <a:alpha val="0"/>
                    </a:srgbClr>
                  </a:solidFill>
                </a:ln>
                <a:solidFill>
                  <a:schemeClr val="bg1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호조</a:t>
            </a:r>
            <a:r>
              <a:rPr lang="en-US" altLang="ko-KR" sz="1400" spc="-100" baseline="30000">
                <a:ln>
                  <a:solidFill>
                    <a:srgbClr val="DDDDDD">
                      <a:alpha val="0"/>
                    </a:srgbClr>
                  </a:solidFill>
                </a:ln>
                <a:solidFill>
                  <a:schemeClr val="bg1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+</a:t>
            </a:r>
            <a:r>
              <a:rPr lang="en-US" altLang="ko-KR" sz="1400" spc="-100">
                <a:ln>
                  <a:solidFill>
                    <a:srgbClr val="DDDDDD">
                      <a:alpha val="0"/>
                    </a:srgbClr>
                  </a:solidFill>
                </a:ln>
                <a:solidFill>
                  <a:schemeClr val="bg1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ko-KR" altLang="en-US" sz="1400" spc="-100">
                <a:ln>
                  <a:solidFill>
                    <a:srgbClr val="DDDDDD">
                      <a:alpha val="0"/>
                    </a:srgbClr>
                  </a:solidFill>
                </a:ln>
                <a:solidFill>
                  <a:schemeClr val="bg1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빌</a:t>
            </a:r>
            <a:r>
              <a:rPr lang="en-US" altLang="ko-KR" sz="1400" spc="-100">
                <a:ln>
                  <a:solidFill>
                    <a:srgbClr val="DDDDDD">
                      <a:alpha val="0"/>
                    </a:srgbClr>
                  </a:solidFill>
                </a:ln>
                <a:solidFill>
                  <a:schemeClr val="bg1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endParaRPr lang="ko-KR" altLang="en-US" sz="140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bg1">
                  <a:lumMod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512444" y="717550"/>
            <a:ext cx="2083777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4200" cap="all" spc="-7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2A49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C</a:t>
            </a:r>
            <a:r>
              <a:rPr lang="en-US" altLang="ko-KR" sz="2800" cap="all" spc="-7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ontents</a:t>
            </a:r>
          </a:p>
        </p:txBody>
      </p:sp>
    </p:spTree>
    <p:extLst>
      <p:ext uri="{BB962C8B-B14F-4D97-AF65-F5344CB8AC3E}">
        <p14:creationId xmlns:p14="http://schemas.microsoft.com/office/powerpoint/2010/main" val="92905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A6B1309E-0F82-6AD1-F97C-04AC4307C6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04" y="1033646"/>
            <a:ext cx="6906196" cy="5346216"/>
          </a:xfrm>
          <a:prstGeom prst="rect">
            <a:avLst/>
          </a:prstGeom>
        </p:spPr>
      </p:pic>
      <p:sp>
        <p:nvSpPr>
          <p:cNvPr id="7" name="Text Box 91">
            <a:extLst>
              <a:ext uri="{FF2B5EF4-FFF2-40B4-BE49-F238E27FC236}">
                <a16:creationId xmlns:a16="http://schemas.microsoft.com/office/drawing/2014/main" id="{B1663E7F-B549-4628-9A35-2CF269A14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804" y="374872"/>
            <a:ext cx="25968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en-US" altLang="ko-KR" sz="36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11467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</a:p>
        </p:txBody>
      </p:sp>
      <p:sp>
        <p:nvSpPr>
          <p:cNvPr id="8" name="Text Box 91">
            <a:extLst>
              <a:ext uri="{FF2B5EF4-FFF2-40B4-BE49-F238E27FC236}">
                <a16:creationId xmlns:a16="http://schemas.microsoft.com/office/drawing/2014/main" id="{FE4675A9-5C05-472F-A16B-9D29EC758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923" y="478139"/>
            <a:ext cx="44961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ko-KR" altLang="en-US" sz="24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메인 화면</a:t>
            </a:r>
          </a:p>
        </p:txBody>
      </p:sp>
      <p:sp>
        <p:nvSpPr>
          <p:cNvPr id="20" name="텍스트 개체 틀 1">
            <a:extLst>
              <a:ext uri="{FF2B5EF4-FFF2-40B4-BE49-F238E27FC236}">
                <a16:creationId xmlns:a16="http://schemas.microsoft.com/office/drawing/2014/main" id="{8423436A-6690-48AD-84A9-5FB1C41902A0}"/>
              </a:ext>
            </a:extLst>
          </p:cNvPr>
          <p:cNvSpPr txBox="1">
            <a:spLocks/>
          </p:cNvSpPr>
          <p:nvPr/>
        </p:nvSpPr>
        <p:spPr>
          <a:xfrm>
            <a:off x="7488000" y="1620000"/>
            <a:ext cx="2160000" cy="4500000"/>
          </a:xfrm>
          <a:prstGeom prst="rect">
            <a:avLst/>
          </a:prstGeom>
        </p:spPr>
        <p:txBody>
          <a:bodyPr/>
          <a:lstStyle>
            <a:lvl1pPr marL="185738" indent="-185738" algn="l" defTabSz="742950" rtl="0" eaLnBrk="1" latinLnBrk="1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Char char="•"/>
              <a:defRPr sz="2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86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001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16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31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5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60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5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메인 화면</a:t>
            </a:r>
            <a:endParaRPr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메인 화면에서 아이디와 비밀번호를 입력한 후 로그인 버튼</a:t>
            </a:r>
            <a:r>
              <a:rPr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선택</a:t>
            </a:r>
            <a:endParaRPr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인증 팝업이 열리면 사업자 공동인증서를 통해 인증 지행</a:t>
            </a:r>
            <a:br>
              <a:rPr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br>
              <a:rPr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endParaRPr lang="en-US" altLang="ko-KR" sz="18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chemeClr val="accent5">
                  <a:lumMod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0" indent="0">
              <a:lnSpc>
                <a:spcPct val="120000"/>
              </a:lnSpc>
              <a:buNone/>
            </a:pPr>
            <a:b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※ e</a:t>
            </a:r>
            <a:r>
              <a:rPr kumimoji="0"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호조</a:t>
            </a:r>
            <a:r>
              <a:rPr kumimoji="0"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+</a:t>
            </a:r>
            <a:r>
              <a:rPr kumimoji="0" lang="ko-KR" altLang="en-US" sz="1200" spc="-50" dirty="0" err="1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빌의</a:t>
            </a:r>
            <a:r>
              <a:rPr kumimoji="0"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회원가입 및 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대금</a:t>
            </a:r>
            <a:b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 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청구 시 이용요금은 무료</a:t>
            </a:r>
            <a:endParaRPr kumimoji="0" lang="en-US" altLang="ko-KR" sz="12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A6C2D31-15FE-6B65-58A2-294C0042F8F5}"/>
              </a:ext>
            </a:extLst>
          </p:cNvPr>
          <p:cNvSpPr/>
          <p:nvPr/>
        </p:nvSpPr>
        <p:spPr bwMode="auto">
          <a:xfrm>
            <a:off x="7541770" y="513974"/>
            <a:ext cx="2030400" cy="36521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600" spc="-1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C1D3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로그인</a:t>
            </a: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468F6A3D-1E1A-E93F-CEF5-629E64A7CB71}"/>
              </a:ext>
            </a:extLst>
          </p:cNvPr>
          <p:cNvSpPr/>
          <p:nvPr/>
        </p:nvSpPr>
        <p:spPr>
          <a:xfrm>
            <a:off x="355647" y="1912895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1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86B059D3-4261-1119-B4CD-77ED14AADC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8977" y="1912895"/>
            <a:ext cx="3141515" cy="4367707"/>
          </a:xfrm>
          <a:prstGeom prst="rect">
            <a:avLst/>
          </a:prstGeom>
        </p:spPr>
      </p:pic>
      <p:sp>
        <p:nvSpPr>
          <p:cNvPr id="16" name="타원 15">
            <a:extLst>
              <a:ext uri="{FF2B5EF4-FFF2-40B4-BE49-F238E27FC236}">
                <a16:creationId xmlns:a16="http://schemas.microsoft.com/office/drawing/2014/main" id="{C1987C53-6157-005F-3847-ED3286C4E5E6}"/>
              </a:ext>
            </a:extLst>
          </p:cNvPr>
          <p:cNvSpPr/>
          <p:nvPr/>
        </p:nvSpPr>
        <p:spPr>
          <a:xfrm>
            <a:off x="2787357" y="1912895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2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</p:spTree>
    <p:extLst>
      <p:ext uri="{BB962C8B-B14F-4D97-AF65-F5344CB8AC3E}">
        <p14:creationId xmlns:p14="http://schemas.microsoft.com/office/powerpoint/2010/main" val="933836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91">
            <a:extLst>
              <a:ext uri="{FF2B5EF4-FFF2-40B4-BE49-F238E27FC236}">
                <a16:creationId xmlns:a16="http://schemas.microsoft.com/office/drawing/2014/main" id="{B1663E7F-B549-4628-9A35-2CF269A14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804" y="374872"/>
            <a:ext cx="25968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en-US" altLang="ko-KR" sz="36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11467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</a:p>
        </p:txBody>
      </p:sp>
      <p:sp>
        <p:nvSpPr>
          <p:cNvPr id="8" name="Text Box 91">
            <a:extLst>
              <a:ext uri="{FF2B5EF4-FFF2-40B4-BE49-F238E27FC236}">
                <a16:creationId xmlns:a16="http://schemas.microsoft.com/office/drawing/2014/main" id="{FE4675A9-5C05-472F-A16B-9D29EC758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923" y="478139"/>
            <a:ext cx="44961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ko-KR" altLang="en-US" sz="24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메인 화면</a:t>
            </a:r>
          </a:p>
        </p:txBody>
      </p:sp>
      <p:sp>
        <p:nvSpPr>
          <p:cNvPr id="20" name="텍스트 개체 틀 1">
            <a:extLst>
              <a:ext uri="{FF2B5EF4-FFF2-40B4-BE49-F238E27FC236}">
                <a16:creationId xmlns:a16="http://schemas.microsoft.com/office/drawing/2014/main" id="{8423436A-6690-48AD-84A9-5FB1C41902A0}"/>
              </a:ext>
            </a:extLst>
          </p:cNvPr>
          <p:cNvSpPr txBox="1">
            <a:spLocks/>
          </p:cNvSpPr>
          <p:nvPr/>
        </p:nvSpPr>
        <p:spPr>
          <a:xfrm>
            <a:off x="7488000" y="1619999"/>
            <a:ext cx="2160000" cy="4759861"/>
          </a:xfrm>
          <a:prstGeom prst="rect">
            <a:avLst/>
          </a:prstGeom>
        </p:spPr>
        <p:txBody>
          <a:bodyPr/>
          <a:lstStyle>
            <a:lvl1pPr marL="185738" indent="-185738" algn="l" defTabSz="742950" rtl="0" eaLnBrk="1" latinLnBrk="1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Char char="•"/>
              <a:defRPr sz="2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86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001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16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31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5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60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5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메인 화면</a:t>
            </a:r>
            <a:br>
              <a:rPr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로그인 후 메인 화면에서 현재 대금청구 진행 상황을 한눈에 볼 수 있음</a:t>
            </a:r>
            <a:endParaRPr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chemeClr val="accent5">
                  <a:lumMod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lang="ko-KR" altLang="en-US" sz="125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나의 청구함</a:t>
            </a:r>
            <a:br>
              <a:rPr lang="en-US" altLang="ko-KR" sz="125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→ 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통지 받은 건 </a:t>
            </a: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지방자치단체서 통지 받은 신규 청구대상 건</a:t>
            </a:r>
            <a:b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b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→ 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작성중인 건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사업자가 청구서 작성을 진행하고 있는 건</a:t>
            </a:r>
            <a:b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b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→ 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청구한 건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청구서 작성을 완료하고</a:t>
            </a: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지방자치단체로 제출 완료한 건</a:t>
            </a:r>
            <a:b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b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→ 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대금 받은 건 </a:t>
            </a: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청구한 대금이 승인되어</a:t>
            </a: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입금까지 완료된 건</a:t>
            </a:r>
            <a:endParaRPr kumimoji="0" lang="en-US" altLang="ko-KR" sz="12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FF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0" indent="0">
              <a:lnSpc>
                <a:spcPct val="120000"/>
              </a:lnSpc>
              <a:buNone/>
            </a:pPr>
            <a:endParaRPr kumimoji="0"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A6C2D31-15FE-6B65-58A2-294C0042F8F5}"/>
              </a:ext>
            </a:extLst>
          </p:cNvPr>
          <p:cNvSpPr/>
          <p:nvPr/>
        </p:nvSpPr>
        <p:spPr bwMode="auto">
          <a:xfrm>
            <a:off x="7541770" y="513974"/>
            <a:ext cx="2030400" cy="36521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600" spc="-1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C1D3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메인 화면</a:t>
            </a: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77A0AA65-A42C-3684-FE2F-810CC6AB0288}"/>
              </a:ext>
            </a:extLst>
          </p:cNvPr>
          <p:cNvGrpSpPr/>
          <p:nvPr/>
        </p:nvGrpSpPr>
        <p:grpSpPr>
          <a:xfrm>
            <a:off x="446785" y="1038225"/>
            <a:ext cx="6928739" cy="5341635"/>
            <a:chOff x="355525" y="1038225"/>
            <a:chExt cx="7020000" cy="4930553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522A5E20-91D0-00FB-42E5-534C08FE9F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3064"/>
            <a:stretch/>
          </p:blipFill>
          <p:spPr>
            <a:xfrm>
              <a:off x="355525" y="1038225"/>
              <a:ext cx="7020000" cy="4930553"/>
            </a:xfrm>
            <a:prstGeom prst="rect">
              <a:avLst/>
            </a:prstGeom>
          </p:spPr>
        </p:pic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D87610A6-16B8-6E28-9057-E6214CA298C8}"/>
                </a:ext>
              </a:extLst>
            </p:cNvPr>
            <p:cNvSpPr/>
            <p:nvPr/>
          </p:nvSpPr>
          <p:spPr>
            <a:xfrm>
              <a:off x="504165" y="2021127"/>
              <a:ext cx="4817228" cy="1026329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14000"/>
              </a:schemeClr>
            </a:solidFill>
            <a:ln w="25400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prstClr val="black">
                    <a:lumMod val="75000"/>
                    <a:lumOff val="25000"/>
                  </a:prstClr>
                </a:buClr>
              </a:pPr>
              <a:endParaRPr lang="ko-KR" altLang="en-US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endParaRPr>
            </a:p>
          </p:txBody>
        </p:sp>
      </p:grpSp>
      <p:sp>
        <p:nvSpPr>
          <p:cNvPr id="5" name="타원 4">
            <a:extLst>
              <a:ext uri="{FF2B5EF4-FFF2-40B4-BE49-F238E27FC236}">
                <a16:creationId xmlns:a16="http://schemas.microsoft.com/office/drawing/2014/main" id="{AF8E532F-5462-DC7B-5F36-5FD0181552CE}"/>
              </a:ext>
            </a:extLst>
          </p:cNvPr>
          <p:cNvSpPr/>
          <p:nvPr/>
        </p:nvSpPr>
        <p:spPr>
          <a:xfrm>
            <a:off x="276526" y="2103076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1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</p:spTree>
    <p:extLst>
      <p:ext uri="{BB962C8B-B14F-4D97-AF65-F5344CB8AC3E}">
        <p14:creationId xmlns:p14="http://schemas.microsoft.com/office/powerpoint/2010/main" val="370289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522A5E20-91D0-00FB-42E5-534C08FE9F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826"/>
          <a:stretch/>
        </p:blipFill>
        <p:spPr>
          <a:xfrm>
            <a:off x="346000" y="1038225"/>
            <a:ext cx="7020000" cy="5386345"/>
          </a:xfrm>
          <a:prstGeom prst="rect">
            <a:avLst/>
          </a:prstGeom>
        </p:spPr>
      </p:pic>
      <p:sp>
        <p:nvSpPr>
          <p:cNvPr id="7" name="Text Box 91">
            <a:extLst>
              <a:ext uri="{FF2B5EF4-FFF2-40B4-BE49-F238E27FC236}">
                <a16:creationId xmlns:a16="http://schemas.microsoft.com/office/drawing/2014/main" id="{B1663E7F-B549-4628-9A35-2CF269A14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804" y="374872"/>
            <a:ext cx="25968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en-US" altLang="ko-KR" sz="36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11467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</a:p>
        </p:txBody>
      </p:sp>
      <p:sp>
        <p:nvSpPr>
          <p:cNvPr id="8" name="Text Box 91">
            <a:extLst>
              <a:ext uri="{FF2B5EF4-FFF2-40B4-BE49-F238E27FC236}">
                <a16:creationId xmlns:a16="http://schemas.microsoft.com/office/drawing/2014/main" id="{FE4675A9-5C05-472F-A16B-9D29EC758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923" y="478139"/>
            <a:ext cx="44961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ko-KR" altLang="en-US" sz="24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메인 화면</a:t>
            </a:r>
          </a:p>
        </p:txBody>
      </p:sp>
      <p:sp>
        <p:nvSpPr>
          <p:cNvPr id="20" name="텍스트 개체 틀 1">
            <a:extLst>
              <a:ext uri="{FF2B5EF4-FFF2-40B4-BE49-F238E27FC236}">
                <a16:creationId xmlns:a16="http://schemas.microsoft.com/office/drawing/2014/main" id="{8423436A-6690-48AD-84A9-5FB1C41902A0}"/>
              </a:ext>
            </a:extLst>
          </p:cNvPr>
          <p:cNvSpPr txBox="1">
            <a:spLocks/>
          </p:cNvSpPr>
          <p:nvPr/>
        </p:nvSpPr>
        <p:spPr>
          <a:xfrm>
            <a:off x="7488000" y="1619999"/>
            <a:ext cx="2160000" cy="4759861"/>
          </a:xfrm>
          <a:prstGeom prst="rect">
            <a:avLst/>
          </a:prstGeom>
        </p:spPr>
        <p:txBody>
          <a:bodyPr/>
          <a:lstStyle>
            <a:lvl1pPr marL="185738" indent="-185738" algn="l" defTabSz="742950" rtl="0" eaLnBrk="1" latinLnBrk="1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Char char="•"/>
              <a:defRPr sz="2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86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001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16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31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5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60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5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메인 화면</a:t>
            </a:r>
            <a:endParaRPr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로그인 후 메인 상단의 </a:t>
            </a:r>
            <a:r>
              <a:rPr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“</a:t>
            </a: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나의 청구함 </a:t>
            </a:r>
            <a:r>
              <a:rPr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&gt; </a:t>
            </a:r>
            <a:r>
              <a:rPr lang="ko-KR" altLang="en-US" sz="1300" spc="-50" dirty="0" err="1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통지받은</a:t>
            </a: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건</a:t>
            </a:r>
            <a:r>
              <a:rPr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”</a:t>
            </a: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을 선택하고 </a:t>
            </a:r>
            <a:r>
              <a:rPr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“</a:t>
            </a:r>
            <a:r>
              <a:rPr lang="ko-KR" altLang="en-US" sz="1300" spc="-50" dirty="0" err="1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받은통지내역</a:t>
            </a:r>
            <a:r>
              <a:rPr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”</a:t>
            </a: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으로 이동</a:t>
            </a:r>
            <a:br>
              <a:rPr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endParaRPr kumimoji="0"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0" indent="0">
              <a:lnSpc>
                <a:spcPct val="120000"/>
              </a:lnSpc>
              <a:buNone/>
            </a:pPr>
            <a:endParaRPr kumimoji="0"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A6C2D31-15FE-6B65-58A2-294C0042F8F5}"/>
              </a:ext>
            </a:extLst>
          </p:cNvPr>
          <p:cNvSpPr/>
          <p:nvPr/>
        </p:nvSpPr>
        <p:spPr bwMode="auto">
          <a:xfrm>
            <a:off x="7541770" y="513974"/>
            <a:ext cx="2030400" cy="36521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600" spc="-1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C1D3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메인 화면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70719DB-55C3-9619-F13F-C9D9F9638CC5}"/>
              </a:ext>
            </a:extLst>
          </p:cNvPr>
          <p:cNvSpPr/>
          <p:nvPr/>
        </p:nvSpPr>
        <p:spPr>
          <a:xfrm>
            <a:off x="488379" y="2144952"/>
            <a:ext cx="1133863" cy="1103073"/>
          </a:xfrm>
          <a:prstGeom prst="rect">
            <a:avLst/>
          </a:prstGeom>
          <a:solidFill>
            <a:schemeClr val="accent6">
              <a:lumMod val="20000"/>
              <a:lumOff val="80000"/>
              <a:alpha val="14000"/>
            </a:schemeClr>
          </a:solidFill>
          <a:ln w="2540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endParaRPr lang="ko-KR" altLang="en-US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6225F843-EC64-431B-0375-9DB5A502DFB5}"/>
              </a:ext>
            </a:extLst>
          </p:cNvPr>
          <p:cNvSpPr/>
          <p:nvPr/>
        </p:nvSpPr>
        <p:spPr>
          <a:xfrm>
            <a:off x="195425" y="2144952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1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</p:spTree>
    <p:extLst>
      <p:ext uri="{BB962C8B-B14F-4D97-AF65-F5344CB8AC3E}">
        <p14:creationId xmlns:p14="http://schemas.microsoft.com/office/powerpoint/2010/main" val="2834631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id="{B7885B29-D267-D339-AB1B-B6083C7B33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955"/>
          <a:stretch/>
        </p:blipFill>
        <p:spPr>
          <a:xfrm>
            <a:off x="342956" y="1045890"/>
            <a:ext cx="7020000" cy="5437238"/>
          </a:xfrm>
          <a:prstGeom prst="rect">
            <a:avLst/>
          </a:prstGeom>
        </p:spPr>
      </p:pic>
      <p:sp>
        <p:nvSpPr>
          <p:cNvPr id="7" name="Text Box 91">
            <a:extLst>
              <a:ext uri="{FF2B5EF4-FFF2-40B4-BE49-F238E27FC236}">
                <a16:creationId xmlns:a16="http://schemas.microsoft.com/office/drawing/2014/main" id="{B1663E7F-B549-4628-9A35-2CF269A14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804" y="374872"/>
            <a:ext cx="25968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en-US" altLang="ko-KR" sz="36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11467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</a:p>
        </p:txBody>
      </p:sp>
      <p:sp>
        <p:nvSpPr>
          <p:cNvPr id="8" name="Text Box 91">
            <a:extLst>
              <a:ext uri="{FF2B5EF4-FFF2-40B4-BE49-F238E27FC236}">
                <a16:creationId xmlns:a16="http://schemas.microsoft.com/office/drawing/2014/main" id="{FE4675A9-5C05-472F-A16B-9D29EC758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923" y="478139"/>
            <a:ext cx="44961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ko-KR" altLang="en-US" sz="24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대금청구하기</a:t>
            </a:r>
          </a:p>
        </p:txBody>
      </p:sp>
      <p:sp>
        <p:nvSpPr>
          <p:cNvPr id="20" name="텍스트 개체 틀 1">
            <a:extLst>
              <a:ext uri="{FF2B5EF4-FFF2-40B4-BE49-F238E27FC236}">
                <a16:creationId xmlns:a16="http://schemas.microsoft.com/office/drawing/2014/main" id="{8423436A-6690-48AD-84A9-5FB1C41902A0}"/>
              </a:ext>
            </a:extLst>
          </p:cNvPr>
          <p:cNvSpPr txBox="1">
            <a:spLocks/>
          </p:cNvSpPr>
          <p:nvPr/>
        </p:nvSpPr>
        <p:spPr>
          <a:xfrm>
            <a:off x="7488000" y="1619999"/>
            <a:ext cx="2160000" cy="4759861"/>
          </a:xfrm>
          <a:prstGeom prst="rect">
            <a:avLst/>
          </a:prstGeom>
        </p:spPr>
        <p:txBody>
          <a:bodyPr/>
          <a:lstStyle>
            <a:lvl1pPr marL="185738" indent="-185738" algn="l" defTabSz="742950" rtl="0" eaLnBrk="1" latinLnBrk="1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Char char="•"/>
              <a:defRPr sz="2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86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001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16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31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5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60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5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ko-KR" altLang="en-US" sz="1300" spc="-50" dirty="0" err="1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받은통지내역</a:t>
            </a:r>
            <a:endParaRPr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받은 통지내역 목록 화면에서 </a:t>
            </a:r>
            <a:r>
              <a:rPr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“</a:t>
            </a: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청구</a:t>
            </a:r>
            <a:r>
              <a:rPr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” </a:t>
            </a: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상태인 통지내역을 선택</a:t>
            </a:r>
            <a:br>
              <a:rPr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br>
              <a:rPr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endParaRPr kumimoji="0"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A6C2D31-15FE-6B65-58A2-294C0042F8F5}"/>
              </a:ext>
            </a:extLst>
          </p:cNvPr>
          <p:cNvSpPr/>
          <p:nvPr/>
        </p:nvSpPr>
        <p:spPr bwMode="auto">
          <a:xfrm>
            <a:off x="7541770" y="513974"/>
            <a:ext cx="2030400" cy="36521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600" spc="-1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C1D3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받은통지내역</a:t>
            </a:r>
            <a:endParaRPr lang="ko-KR" altLang="en-US" sz="1600" spc="-1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0C1D32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0113A296-E9FB-72DE-C4D7-F297DB5C638C}"/>
              </a:ext>
            </a:extLst>
          </p:cNvPr>
          <p:cNvSpPr/>
          <p:nvPr/>
        </p:nvSpPr>
        <p:spPr>
          <a:xfrm>
            <a:off x="6582864" y="4944830"/>
            <a:ext cx="661851" cy="276999"/>
          </a:xfrm>
          <a:prstGeom prst="rect">
            <a:avLst/>
          </a:prstGeom>
          <a:noFill/>
          <a:ln w="2540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endParaRPr lang="ko-KR" altLang="en-US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0BFC1F6-29FD-244B-4DA5-06281EB6F877}"/>
              </a:ext>
            </a:extLst>
          </p:cNvPr>
          <p:cNvSpPr/>
          <p:nvPr/>
        </p:nvSpPr>
        <p:spPr>
          <a:xfrm>
            <a:off x="442387" y="2333498"/>
            <a:ext cx="1273202" cy="330926"/>
          </a:xfrm>
          <a:prstGeom prst="rect">
            <a:avLst/>
          </a:prstGeom>
          <a:noFill/>
          <a:ln w="2540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endParaRPr lang="ko-KR" altLang="en-US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3" name="타원 2">
            <a:extLst>
              <a:ext uri="{FF2B5EF4-FFF2-40B4-BE49-F238E27FC236}">
                <a16:creationId xmlns:a16="http://schemas.microsoft.com/office/drawing/2014/main" id="{CEE8E378-887F-EB14-4053-18D26C8F3B82}"/>
              </a:ext>
            </a:extLst>
          </p:cNvPr>
          <p:cNvSpPr/>
          <p:nvPr/>
        </p:nvSpPr>
        <p:spPr>
          <a:xfrm>
            <a:off x="6295051" y="4966329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1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</p:spTree>
    <p:extLst>
      <p:ext uri="{BB962C8B-B14F-4D97-AF65-F5344CB8AC3E}">
        <p14:creationId xmlns:p14="http://schemas.microsoft.com/office/powerpoint/2010/main" val="1575818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텍스트 개체 틀 1">
            <a:extLst>
              <a:ext uri="{FF2B5EF4-FFF2-40B4-BE49-F238E27FC236}">
                <a16:creationId xmlns:a16="http://schemas.microsoft.com/office/drawing/2014/main" id="{8423436A-6690-48AD-84A9-5FB1C41902A0}"/>
              </a:ext>
            </a:extLst>
          </p:cNvPr>
          <p:cNvSpPr txBox="1">
            <a:spLocks/>
          </p:cNvSpPr>
          <p:nvPr/>
        </p:nvSpPr>
        <p:spPr>
          <a:xfrm>
            <a:off x="7488000" y="1574279"/>
            <a:ext cx="2160000" cy="4759861"/>
          </a:xfrm>
          <a:prstGeom prst="rect">
            <a:avLst/>
          </a:prstGeom>
        </p:spPr>
        <p:txBody>
          <a:bodyPr/>
          <a:lstStyle>
            <a:lvl1pPr marL="185738" indent="-185738" algn="l" defTabSz="742950" rtl="0" eaLnBrk="1" latinLnBrk="1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Char char="•"/>
              <a:defRPr sz="2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86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001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16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31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5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60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5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대금청구서 내용 확인</a:t>
            </a:r>
            <a:endParaRPr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kumimoji="0"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청구내용</a:t>
            </a:r>
            <a:r>
              <a:rPr kumimoji="0"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kumimoji="0"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청구금액</a:t>
            </a:r>
            <a:r>
              <a:rPr kumimoji="0"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kumimoji="0"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계좌정보</a:t>
            </a:r>
            <a:r>
              <a:rPr kumimoji="0"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kumimoji="0"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청구인 정보 등을 </a:t>
            </a: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확인함</a:t>
            </a:r>
            <a:endParaRPr kumimoji="0"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kumimoji="0"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전자대금청구서에 입력된 정보가 틀린 경우</a:t>
            </a:r>
            <a:r>
              <a:rPr kumimoji="0"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kumimoji="0"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담당공무원 정보</a:t>
            </a: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를 통해 </a:t>
            </a:r>
            <a:r>
              <a:rPr kumimoji="0"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전화로 확인해야 함</a:t>
            </a:r>
            <a:br>
              <a:rPr kumimoji="0"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endParaRPr kumimoji="0"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A6C2D31-15FE-6B65-58A2-294C0042F8F5}"/>
              </a:ext>
            </a:extLst>
          </p:cNvPr>
          <p:cNvSpPr/>
          <p:nvPr/>
        </p:nvSpPr>
        <p:spPr bwMode="auto">
          <a:xfrm>
            <a:off x="7541770" y="513974"/>
            <a:ext cx="2030400" cy="36521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600" spc="-1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C1D3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대금청구신청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C6B3AC9-B95A-7972-9FAF-9DE9769CD7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873" y="1019175"/>
            <a:ext cx="4728092" cy="493809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722E26AB-958A-935F-0221-B4EE8FA472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047" y="5987924"/>
            <a:ext cx="4687424" cy="467349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DF1C71C6-8DF5-3DF4-6555-86901A9EAEC8}"/>
              </a:ext>
            </a:extLst>
          </p:cNvPr>
          <p:cNvSpPr/>
          <p:nvPr/>
        </p:nvSpPr>
        <p:spPr>
          <a:xfrm>
            <a:off x="1601319" y="2855122"/>
            <a:ext cx="3233715" cy="1412078"/>
          </a:xfrm>
          <a:prstGeom prst="rect">
            <a:avLst/>
          </a:prstGeom>
          <a:noFill/>
          <a:ln w="2540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endParaRPr lang="ko-KR" altLang="en-US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C718AB20-0FCE-9B1A-DDCC-F2D4AC7063AA}"/>
              </a:ext>
            </a:extLst>
          </p:cNvPr>
          <p:cNvSpPr/>
          <p:nvPr/>
        </p:nvSpPr>
        <p:spPr>
          <a:xfrm>
            <a:off x="857047" y="5987924"/>
            <a:ext cx="4687424" cy="467349"/>
          </a:xfrm>
          <a:prstGeom prst="rect">
            <a:avLst/>
          </a:prstGeom>
          <a:noFill/>
          <a:ln w="2540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endParaRPr lang="ko-KR" altLang="en-US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8EDC619F-3A71-670F-CE7C-C70265CDAFA9}"/>
              </a:ext>
            </a:extLst>
          </p:cNvPr>
          <p:cNvSpPr/>
          <p:nvPr/>
        </p:nvSpPr>
        <p:spPr>
          <a:xfrm>
            <a:off x="1334559" y="2855122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1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C9509EFE-CAF9-E64C-F8F6-18373A7393C8}"/>
              </a:ext>
            </a:extLst>
          </p:cNvPr>
          <p:cNvSpPr/>
          <p:nvPr/>
        </p:nvSpPr>
        <p:spPr>
          <a:xfrm>
            <a:off x="547353" y="5957265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2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25" name="Text Box 91">
            <a:extLst>
              <a:ext uri="{FF2B5EF4-FFF2-40B4-BE49-F238E27FC236}">
                <a16:creationId xmlns:a16="http://schemas.microsoft.com/office/drawing/2014/main" id="{B75FB50F-D607-0BAD-627C-23A53B65D4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804" y="374872"/>
            <a:ext cx="25968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en-US" altLang="ko-KR" sz="36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11467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</a:p>
        </p:txBody>
      </p:sp>
      <p:sp>
        <p:nvSpPr>
          <p:cNvPr id="26" name="Text Box 91">
            <a:extLst>
              <a:ext uri="{FF2B5EF4-FFF2-40B4-BE49-F238E27FC236}">
                <a16:creationId xmlns:a16="http://schemas.microsoft.com/office/drawing/2014/main" id="{DFCB2056-AB1C-E9DC-225C-DFD5FE25A5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923" y="478139"/>
            <a:ext cx="44961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ko-KR" altLang="en-US" sz="24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대금청구하기</a:t>
            </a:r>
          </a:p>
        </p:txBody>
      </p:sp>
    </p:spTree>
    <p:extLst>
      <p:ext uri="{BB962C8B-B14F-4D97-AF65-F5344CB8AC3E}">
        <p14:creationId xmlns:p14="http://schemas.microsoft.com/office/powerpoint/2010/main" val="205919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5A2B402D-A702-F371-BA66-A773B1AD17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432" y="1052480"/>
            <a:ext cx="4728092" cy="5369547"/>
          </a:xfrm>
          <a:prstGeom prst="rect">
            <a:avLst/>
          </a:prstGeom>
        </p:spPr>
      </p:pic>
      <p:sp>
        <p:nvSpPr>
          <p:cNvPr id="20" name="텍스트 개체 틀 1">
            <a:extLst>
              <a:ext uri="{FF2B5EF4-FFF2-40B4-BE49-F238E27FC236}">
                <a16:creationId xmlns:a16="http://schemas.microsoft.com/office/drawing/2014/main" id="{8423436A-6690-48AD-84A9-5FB1C41902A0}"/>
              </a:ext>
            </a:extLst>
          </p:cNvPr>
          <p:cNvSpPr txBox="1">
            <a:spLocks/>
          </p:cNvSpPr>
          <p:nvPr/>
        </p:nvSpPr>
        <p:spPr>
          <a:xfrm>
            <a:off x="7488000" y="1574279"/>
            <a:ext cx="2160000" cy="4759861"/>
          </a:xfrm>
          <a:prstGeom prst="rect">
            <a:avLst/>
          </a:prstGeom>
        </p:spPr>
        <p:txBody>
          <a:bodyPr/>
          <a:lstStyle>
            <a:lvl1pPr marL="185738" indent="-185738" algn="l" defTabSz="742950" rtl="0" eaLnBrk="1" latinLnBrk="1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Char char="•"/>
              <a:defRPr sz="2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86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001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16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31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5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60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5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사업자의 계좌정보 검증</a:t>
            </a:r>
            <a:endParaRPr kumimoji="0"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계좌검증 버튼 클릭</a:t>
            </a:r>
            <a:endParaRPr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kumimoji="0"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계좌정보를 입력할 팝업창</a:t>
            </a: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에 검증할 </a:t>
            </a:r>
            <a:r>
              <a:rPr lang="ko-KR" altLang="en-US" sz="1300" spc="-50" dirty="0" err="1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은행명</a:t>
            </a:r>
            <a:r>
              <a:rPr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계좌번호</a:t>
            </a:r>
            <a:r>
              <a:rPr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예금주</a:t>
            </a:r>
            <a:r>
              <a:rPr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정보 입력함</a:t>
            </a:r>
            <a:endParaRPr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계좌검증 버튼 클릭</a:t>
            </a:r>
            <a:endParaRPr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공동인증서 인증 진행</a:t>
            </a:r>
            <a:b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b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 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다음페이지 계속 </a:t>
            </a: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endParaRPr kumimoji="0" lang="en-US" altLang="ko-KR" sz="12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endParaRPr kumimoji="0"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0" indent="0">
              <a:lnSpc>
                <a:spcPct val="120000"/>
              </a:lnSpc>
              <a:buNone/>
            </a:pPr>
            <a:br>
              <a:rPr kumimoji="0"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endParaRPr kumimoji="0"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A6C2D31-15FE-6B65-58A2-294C0042F8F5}"/>
              </a:ext>
            </a:extLst>
          </p:cNvPr>
          <p:cNvSpPr/>
          <p:nvPr/>
        </p:nvSpPr>
        <p:spPr bwMode="auto">
          <a:xfrm>
            <a:off x="7541770" y="513974"/>
            <a:ext cx="2030400" cy="36521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600" spc="-1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C1D3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대금청구신청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C718AB20-0FCE-9B1A-DDCC-F2D4AC7063AA}"/>
              </a:ext>
            </a:extLst>
          </p:cNvPr>
          <p:cNvSpPr/>
          <p:nvPr/>
        </p:nvSpPr>
        <p:spPr>
          <a:xfrm>
            <a:off x="4679467" y="6197552"/>
            <a:ext cx="461373" cy="212050"/>
          </a:xfrm>
          <a:prstGeom prst="rect">
            <a:avLst/>
          </a:prstGeom>
          <a:noFill/>
          <a:ln w="2540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endParaRPr lang="ko-KR" altLang="en-US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C9509EFE-CAF9-E64C-F8F6-18373A7393C8}"/>
              </a:ext>
            </a:extLst>
          </p:cNvPr>
          <p:cNvSpPr/>
          <p:nvPr/>
        </p:nvSpPr>
        <p:spPr>
          <a:xfrm>
            <a:off x="4381958" y="6188027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1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C0C28C0-E786-E7FC-3764-2DC2728A34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5440" y="1376372"/>
            <a:ext cx="2249542" cy="2038473"/>
          </a:xfrm>
          <a:prstGeom prst="rect">
            <a:avLst/>
          </a:prstGeom>
        </p:spPr>
      </p:pic>
      <p:sp>
        <p:nvSpPr>
          <p:cNvPr id="17" name="타원 16">
            <a:extLst>
              <a:ext uri="{FF2B5EF4-FFF2-40B4-BE49-F238E27FC236}">
                <a16:creationId xmlns:a16="http://schemas.microsoft.com/office/drawing/2014/main" id="{B7B90493-D4C4-B3A8-118A-F771DBAD3347}"/>
              </a:ext>
            </a:extLst>
          </p:cNvPr>
          <p:cNvSpPr/>
          <p:nvPr/>
        </p:nvSpPr>
        <p:spPr>
          <a:xfrm>
            <a:off x="4842604" y="1376372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2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AAD301B1-5AEC-1DF8-8559-1628A02B7B68}"/>
              </a:ext>
            </a:extLst>
          </p:cNvPr>
          <p:cNvSpPr/>
          <p:nvPr/>
        </p:nvSpPr>
        <p:spPr>
          <a:xfrm>
            <a:off x="6905194" y="3100447"/>
            <a:ext cx="376493" cy="234000"/>
          </a:xfrm>
          <a:prstGeom prst="rect">
            <a:avLst/>
          </a:prstGeom>
          <a:noFill/>
          <a:ln w="2540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endParaRPr lang="ko-KR" altLang="en-US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9840430A-DEFA-8C30-9919-A1E3E898067B}"/>
              </a:ext>
            </a:extLst>
          </p:cNvPr>
          <p:cNvSpPr/>
          <p:nvPr/>
        </p:nvSpPr>
        <p:spPr>
          <a:xfrm>
            <a:off x="6771883" y="2945523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3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228EAEEE-532F-370F-A10C-00D875848F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5440" y="3525152"/>
            <a:ext cx="2257034" cy="2447044"/>
          </a:xfrm>
          <a:prstGeom prst="rect">
            <a:avLst/>
          </a:prstGeom>
        </p:spPr>
      </p:pic>
      <p:sp>
        <p:nvSpPr>
          <p:cNvPr id="24" name="타원 23">
            <a:extLst>
              <a:ext uri="{FF2B5EF4-FFF2-40B4-BE49-F238E27FC236}">
                <a16:creationId xmlns:a16="http://schemas.microsoft.com/office/drawing/2014/main" id="{D9F2CE16-A10A-35AC-06EA-71332EDC058C}"/>
              </a:ext>
            </a:extLst>
          </p:cNvPr>
          <p:cNvSpPr/>
          <p:nvPr/>
        </p:nvSpPr>
        <p:spPr>
          <a:xfrm>
            <a:off x="4842335" y="3539620"/>
            <a:ext cx="234000" cy="232161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4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25" name="Text Box 91">
            <a:extLst>
              <a:ext uri="{FF2B5EF4-FFF2-40B4-BE49-F238E27FC236}">
                <a16:creationId xmlns:a16="http://schemas.microsoft.com/office/drawing/2014/main" id="{3255D715-472B-5866-FBCD-8694B0B542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804" y="374872"/>
            <a:ext cx="25968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en-US" altLang="ko-KR" sz="36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11467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</a:p>
        </p:txBody>
      </p:sp>
      <p:sp>
        <p:nvSpPr>
          <p:cNvPr id="26" name="Text Box 91">
            <a:extLst>
              <a:ext uri="{FF2B5EF4-FFF2-40B4-BE49-F238E27FC236}">
                <a16:creationId xmlns:a16="http://schemas.microsoft.com/office/drawing/2014/main" id="{6E3FB2F2-1896-AE0F-8FF9-B9C252F8A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923" y="478139"/>
            <a:ext cx="44961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ko-KR" altLang="en-US" sz="24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대금청구하기</a:t>
            </a:r>
          </a:p>
        </p:txBody>
      </p:sp>
    </p:spTree>
    <p:extLst>
      <p:ext uri="{BB962C8B-B14F-4D97-AF65-F5344CB8AC3E}">
        <p14:creationId xmlns:p14="http://schemas.microsoft.com/office/powerpoint/2010/main" val="3187466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87D6A74-9978-995E-1B32-9306402D2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873" y="1032889"/>
            <a:ext cx="4733305" cy="5482211"/>
          </a:xfrm>
          <a:prstGeom prst="rect">
            <a:avLst/>
          </a:prstGeom>
        </p:spPr>
      </p:pic>
      <p:grpSp>
        <p:nvGrpSpPr>
          <p:cNvPr id="6" name="그룹 5">
            <a:extLst>
              <a:ext uri="{FF2B5EF4-FFF2-40B4-BE49-F238E27FC236}">
                <a16:creationId xmlns:a16="http://schemas.microsoft.com/office/drawing/2014/main" id="{8519FB18-4B19-06F6-5E75-79CA00E7F9C8}"/>
              </a:ext>
            </a:extLst>
          </p:cNvPr>
          <p:cNvGrpSpPr/>
          <p:nvPr/>
        </p:nvGrpSpPr>
        <p:grpSpPr>
          <a:xfrm>
            <a:off x="4632389" y="3095625"/>
            <a:ext cx="2754727" cy="2466101"/>
            <a:chOff x="812863" y="665095"/>
            <a:chExt cx="3614060" cy="3274125"/>
          </a:xfrm>
        </p:grpSpPr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39B5EF70-94EE-39BD-4A1F-1F266D6E3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45558"/>
            <a:stretch/>
          </p:blipFill>
          <p:spPr>
            <a:xfrm>
              <a:off x="812863" y="1114425"/>
              <a:ext cx="3614060" cy="2824795"/>
            </a:xfrm>
            <a:prstGeom prst="rect">
              <a:avLst/>
            </a:prstGeom>
          </p:spPr>
        </p:pic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FC966CB9-2EBA-6BA5-F9C0-0C75F41814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b="91340"/>
            <a:stretch/>
          </p:blipFill>
          <p:spPr>
            <a:xfrm>
              <a:off x="812863" y="665095"/>
              <a:ext cx="3614060" cy="449330"/>
            </a:xfrm>
            <a:prstGeom prst="rect">
              <a:avLst/>
            </a:prstGeom>
          </p:spPr>
        </p:pic>
      </p:grpSp>
      <p:sp>
        <p:nvSpPr>
          <p:cNvPr id="20" name="텍스트 개체 틀 1">
            <a:extLst>
              <a:ext uri="{FF2B5EF4-FFF2-40B4-BE49-F238E27FC236}">
                <a16:creationId xmlns:a16="http://schemas.microsoft.com/office/drawing/2014/main" id="{8423436A-6690-48AD-84A9-5FB1C41902A0}"/>
              </a:ext>
            </a:extLst>
          </p:cNvPr>
          <p:cNvSpPr txBox="1">
            <a:spLocks/>
          </p:cNvSpPr>
          <p:nvPr/>
        </p:nvSpPr>
        <p:spPr>
          <a:xfrm>
            <a:off x="7488000" y="1574279"/>
            <a:ext cx="2160000" cy="4759861"/>
          </a:xfrm>
          <a:prstGeom prst="rect">
            <a:avLst/>
          </a:prstGeom>
        </p:spPr>
        <p:txBody>
          <a:bodyPr/>
          <a:lstStyle>
            <a:lvl1pPr marL="185738" indent="-185738" algn="l" defTabSz="742950" rtl="0" eaLnBrk="1" latinLnBrk="1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Char char="•"/>
              <a:defRPr sz="2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86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001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16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31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5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60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5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사업자의 계좌정보 검증</a:t>
            </a:r>
            <a:endParaRPr kumimoji="0"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30400" indent="-230400">
              <a:lnSpc>
                <a:spcPct val="120000"/>
              </a:lnSpc>
              <a:buFont typeface="+mj-ea"/>
              <a:buAutoNum type="circleNumDbPlain" startAt="5"/>
            </a:pPr>
            <a:r>
              <a:rPr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“</a:t>
            </a: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계좌검증 결과</a:t>
            </a:r>
            <a:r>
              <a:rPr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”</a:t>
            </a: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팝업의 확인 버튼 클릭함</a:t>
            </a:r>
            <a:endParaRPr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30400" indent="-230400">
              <a:lnSpc>
                <a:spcPct val="120000"/>
              </a:lnSpc>
              <a:buFont typeface="+mj-ea"/>
              <a:buAutoNum type="circleNumDbPlain" startAt="5"/>
            </a:pPr>
            <a:r>
              <a:rPr kumimoji="0"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계좌</a:t>
            </a: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정보가 대금청구서에 자동 입력됨</a:t>
            </a:r>
            <a:endParaRPr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A6C2D31-15FE-6B65-58A2-294C0042F8F5}"/>
              </a:ext>
            </a:extLst>
          </p:cNvPr>
          <p:cNvSpPr/>
          <p:nvPr/>
        </p:nvSpPr>
        <p:spPr bwMode="auto">
          <a:xfrm>
            <a:off x="7541770" y="513974"/>
            <a:ext cx="2030400" cy="36521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600" spc="-1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C1D3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대금청구신청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DBCD55FB-5AEA-FD98-DC29-3ADF6AC64187}"/>
              </a:ext>
            </a:extLst>
          </p:cNvPr>
          <p:cNvSpPr/>
          <p:nvPr/>
        </p:nvSpPr>
        <p:spPr>
          <a:xfrm>
            <a:off x="1506600" y="3791398"/>
            <a:ext cx="3125789" cy="234001"/>
          </a:xfrm>
          <a:prstGeom prst="rect">
            <a:avLst/>
          </a:prstGeom>
          <a:noFill/>
          <a:ln w="2540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endParaRPr lang="ko-KR" altLang="en-US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C9509EFE-CAF9-E64C-F8F6-18373A7393C8}"/>
              </a:ext>
            </a:extLst>
          </p:cNvPr>
          <p:cNvSpPr/>
          <p:nvPr/>
        </p:nvSpPr>
        <p:spPr>
          <a:xfrm>
            <a:off x="1234500" y="3800356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6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0886EAE7-758F-C177-90C3-E602223EAD02}"/>
              </a:ext>
            </a:extLst>
          </p:cNvPr>
          <p:cNvSpPr/>
          <p:nvPr/>
        </p:nvSpPr>
        <p:spPr>
          <a:xfrm>
            <a:off x="4358103" y="3147845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5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12" name="Text Box 91">
            <a:extLst>
              <a:ext uri="{FF2B5EF4-FFF2-40B4-BE49-F238E27FC236}">
                <a16:creationId xmlns:a16="http://schemas.microsoft.com/office/drawing/2014/main" id="{B756F58A-47A7-BE78-5263-493FEFEC03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804" y="374872"/>
            <a:ext cx="25968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en-US" altLang="ko-KR" sz="36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11467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</a:p>
        </p:txBody>
      </p:sp>
      <p:sp>
        <p:nvSpPr>
          <p:cNvPr id="14" name="Text Box 91">
            <a:extLst>
              <a:ext uri="{FF2B5EF4-FFF2-40B4-BE49-F238E27FC236}">
                <a16:creationId xmlns:a16="http://schemas.microsoft.com/office/drawing/2014/main" id="{68915BEC-FC8C-621C-578D-D81ABEA635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923" y="478139"/>
            <a:ext cx="44961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ko-KR" altLang="en-US" sz="24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대금청구하기</a:t>
            </a:r>
          </a:p>
        </p:txBody>
      </p:sp>
    </p:spTree>
    <p:extLst>
      <p:ext uri="{BB962C8B-B14F-4D97-AF65-F5344CB8AC3E}">
        <p14:creationId xmlns:p14="http://schemas.microsoft.com/office/powerpoint/2010/main" val="3501493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87D6A74-9978-995E-1B32-9306402D2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873" y="1009650"/>
            <a:ext cx="4733305" cy="5419725"/>
          </a:xfrm>
          <a:prstGeom prst="rect">
            <a:avLst/>
          </a:prstGeom>
        </p:spPr>
      </p:pic>
      <p:sp>
        <p:nvSpPr>
          <p:cNvPr id="20" name="텍스트 개체 틀 1">
            <a:extLst>
              <a:ext uri="{FF2B5EF4-FFF2-40B4-BE49-F238E27FC236}">
                <a16:creationId xmlns:a16="http://schemas.microsoft.com/office/drawing/2014/main" id="{8423436A-6690-48AD-84A9-5FB1C41902A0}"/>
              </a:ext>
            </a:extLst>
          </p:cNvPr>
          <p:cNvSpPr txBox="1">
            <a:spLocks/>
          </p:cNvSpPr>
          <p:nvPr/>
        </p:nvSpPr>
        <p:spPr>
          <a:xfrm>
            <a:off x="7488000" y="1574279"/>
            <a:ext cx="2160000" cy="4759861"/>
          </a:xfrm>
          <a:prstGeom prst="rect">
            <a:avLst/>
          </a:prstGeom>
        </p:spPr>
        <p:txBody>
          <a:bodyPr/>
          <a:lstStyle>
            <a:lvl1pPr marL="185738" indent="-185738" algn="l" defTabSz="742950" rtl="0" eaLnBrk="1" latinLnBrk="1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Char char="•"/>
              <a:defRPr sz="2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86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001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16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31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5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60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5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대금청구서 저장</a:t>
            </a:r>
            <a:endParaRPr kumimoji="0"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하단의 </a:t>
            </a:r>
            <a:r>
              <a:rPr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“</a:t>
            </a: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저장</a:t>
            </a:r>
            <a:r>
              <a:rPr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”</a:t>
            </a: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버튼을 클릭 후 계좌정보를 최종 확인함</a:t>
            </a:r>
            <a:endParaRPr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00206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“</a:t>
            </a: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해당 계좌정보를 확인하였습니다</a:t>
            </a:r>
            <a:r>
              <a:rPr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“ </a:t>
            </a: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체크 후 저장하기 버튼 클릭하면 대금청구서 작성이 완료됨</a:t>
            </a:r>
            <a:br>
              <a:rPr kumimoji="0"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endParaRPr kumimoji="0"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A6C2D31-15FE-6B65-58A2-294C0042F8F5}"/>
              </a:ext>
            </a:extLst>
          </p:cNvPr>
          <p:cNvSpPr/>
          <p:nvPr/>
        </p:nvSpPr>
        <p:spPr bwMode="auto">
          <a:xfrm>
            <a:off x="7541770" y="513974"/>
            <a:ext cx="2030400" cy="36521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600" spc="-1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C1D3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대금청구신청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C718AB20-0FCE-9B1A-DDCC-F2D4AC7063AA}"/>
              </a:ext>
            </a:extLst>
          </p:cNvPr>
          <p:cNvSpPr/>
          <p:nvPr/>
        </p:nvSpPr>
        <p:spPr>
          <a:xfrm>
            <a:off x="5061566" y="6217325"/>
            <a:ext cx="424088" cy="212050"/>
          </a:xfrm>
          <a:prstGeom prst="rect">
            <a:avLst/>
          </a:prstGeom>
          <a:noFill/>
          <a:ln w="2540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endParaRPr lang="ko-KR" altLang="en-US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C9509EFE-CAF9-E64C-F8F6-18373A7393C8}"/>
              </a:ext>
            </a:extLst>
          </p:cNvPr>
          <p:cNvSpPr/>
          <p:nvPr/>
        </p:nvSpPr>
        <p:spPr>
          <a:xfrm>
            <a:off x="4518331" y="3186336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2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0886EAE7-758F-C177-90C3-E602223EAD02}"/>
              </a:ext>
            </a:extLst>
          </p:cNvPr>
          <p:cNvSpPr/>
          <p:nvPr/>
        </p:nvSpPr>
        <p:spPr>
          <a:xfrm>
            <a:off x="4892060" y="6089350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1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6E356B7-0A17-18BF-7AFD-E3DBCFA943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1692" y="3186336"/>
            <a:ext cx="2587585" cy="2364056"/>
          </a:xfrm>
          <a:prstGeom prst="rect">
            <a:avLst/>
          </a:prstGeom>
        </p:spPr>
      </p:pic>
      <p:sp>
        <p:nvSpPr>
          <p:cNvPr id="12" name="Text Box 91">
            <a:extLst>
              <a:ext uri="{FF2B5EF4-FFF2-40B4-BE49-F238E27FC236}">
                <a16:creationId xmlns:a16="http://schemas.microsoft.com/office/drawing/2014/main" id="{8FBBDE70-7C67-402B-2E35-C6369E976E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804" y="374872"/>
            <a:ext cx="25968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en-US" altLang="ko-KR" sz="36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11467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</a:p>
        </p:txBody>
      </p:sp>
      <p:sp>
        <p:nvSpPr>
          <p:cNvPr id="14" name="Text Box 91">
            <a:extLst>
              <a:ext uri="{FF2B5EF4-FFF2-40B4-BE49-F238E27FC236}">
                <a16:creationId xmlns:a16="http://schemas.microsoft.com/office/drawing/2014/main" id="{AF87AABB-0B74-68B4-0A67-3DDCB35E21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923" y="478139"/>
            <a:ext cx="44961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ko-KR" altLang="en-US" sz="24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대금청구하기</a:t>
            </a:r>
          </a:p>
        </p:txBody>
      </p:sp>
    </p:spTree>
    <p:extLst>
      <p:ext uri="{BB962C8B-B14F-4D97-AF65-F5344CB8AC3E}">
        <p14:creationId xmlns:p14="http://schemas.microsoft.com/office/powerpoint/2010/main" val="811805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텍스트 개체 틀 1">
            <a:extLst>
              <a:ext uri="{FF2B5EF4-FFF2-40B4-BE49-F238E27FC236}">
                <a16:creationId xmlns:a16="http://schemas.microsoft.com/office/drawing/2014/main" id="{8423436A-6690-48AD-84A9-5FB1C41902A0}"/>
              </a:ext>
            </a:extLst>
          </p:cNvPr>
          <p:cNvSpPr txBox="1">
            <a:spLocks/>
          </p:cNvSpPr>
          <p:nvPr/>
        </p:nvSpPr>
        <p:spPr>
          <a:xfrm>
            <a:off x="7488000" y="1574279"/>
            <a:ext cx="2160000" cy="4759861"/>
          </a:xfrm>
          <a:prstGeom prst="rect">
            <a:avLst/>
          </a:prstGeom>
        </p:spPr>
        <p:txBody>
          <a:bodyPr/>
          <a:lstStyle>
            <a:lvl1pPr marL="185738" indent="-185738" algn="l" defTabSz="742950" rtl="0" eaLnBrk="1" latinLnBrk="1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Char char="•"/>
              <a:defRPr sz="2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86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001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16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31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5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60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5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대금청구서 이후의 화면은 담당공무원이 지정한 서류의 종류에 따라 달라집니다</a:t>
            </a:r>
            <a:r>
              <a:rPr kumimoji="0"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.</a:t>
            </a:r>
            <a:br>
              <a:rPr kumimoji="0"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endParaRPr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A6C2D31-15FE-6B65-58A2-294C0042F8F5}"/>
              </a:ext>
            </a:extLst>
          </p:cNvPr>
          <p:cNvSpPr/>
          <p:nvPr/>
        </p:nvSpPr>
        <p:spPr bwMode="auto">
          <a:xfrm>
            <a:off x="7541770" y="513974"/>
            <a:ext cx="2030400" cy="36521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600" spc="-1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C1D3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제출서류확인</a:t>
            </a:r>
          </a:p>
        </p:txBody>
      </p:sp>
      <p:sp>
        <p:nvSpPr>
          <p:cNvPr id="3" name="Text Box 91">
            <a:extLst>
              <a:ext uri="{FF2B5EF4-FFF2-40B4-BE49-F238E27FC236}">
                <a16:creationId xmlns:a16="http://schemas.microsoft.com/office/drawing/2014/main" id="{7C6AE2A9-5B30-488A-9B07-BA5CAFCB9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804" y="384397"/>
            <a:ext cx="25968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en-US" altLang="ko-KR" sz="36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11467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</a:p>
        </p:txBody>
      </p:sp>
      <p:sp>
        <p:nvSpPr>
          <p:cNvPr id="5" name="Text Box 91">
            <a:extLst>
              <a:ext uri="{FF2B5EF4-FFF2-40B4-BE49-F238E27FC236}">
                <a16:creationId xmlns:a16="http://schemas.microsoft.com/office/drawing/2014/main" id="{A5F16641-0B24-EF43-85EE-18B128AF12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923" y="487664"/>
            <a:ext cx="44961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ko-KR" altLang="en-US" sz="24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대금청구하기</a:t>
            </a: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2043D3B7-3E67-AC36-5FC7-548A591B954C}"/>
              </a:ext>
            </a:extLst>
          </p:cNvPr>
          <p:cNvGrpSpPr/>
          <p:nvPr/>
        </p:nvGrpSpPr>
        <p:grpSpPr>
          <a:xfrm>
            <a:off x="380999" y="1101472"/>
            <a:ext cx="7019925" cy="5372132"/>
            <a:chOff x="1637738" y="0"/>
            <a:chExt cx="6630523" cy="6858000"/>
          </a:xfrm>
        </p:grpSpPr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CECC2FEB-27F5-6DEC-F05C-54D6F3D288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37738" y="0"/>
              <a:ext cx="6630523" cy="6858000"/>
            </a:xfrm>
            <a:prstGeom prst="rect">
              <a:avLst/>
            </a:prstGeom>
          </p:spPr>
        </p:pic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8225E42D-B79A-140D-B7B5-74E2F621D6C5}"/>
                </a:ext>
              </a:extLst>
            </p:cNvPr>
            <p:cNvSpPr/>
            <p:nvPr/>
          </p:nvSpPr>
          <p:spPr>
            <a:xfrm>
              <a:off x="1752600" y="670560"/>
              <a:ext cx="6248399" cy="364619"/>
            </a:xfrm>
            <a:prstGeom prst="rect">
              <a:avLst/>
            </a:prstGeom>
            <a:noFill/>
            <a:ln w="25400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prstClr val="black">
                    <a:lumMod val="75000"/>
                    <a:lumOff val="25000"/>
                  </a:prstClr>
                </a:buClr>
              </a:pPr>
              <a:endParaRPr lang="ko-KR" altLang="en-US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1370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텍스트 개체 틀 1">
            <a:extLst>
              <a:ext uri="{FF2B5EF4-FFF2-40B4-BE49-F238E27FC236}">
                <a16:creationId xmlns:a16="http://schemas.microsoft.com/office/drawing/2014/main" id="{8423436A-6690-48AD-84A9-5FB1C41902A0}"/>
              </a:ext>
            </a:extLst>
          </p:cNvPr>
          <p:cNvSpPr txBox="1">
            <a:spLocks/>
          </p:cNvSpPr>
          <p:nvPr/>
        </p:nvSpPr>
        <p:spPr>
          <a:xfrm>
            <a:off x="7488000" y="1574279"/>
            <a:ext cx="2160000" cy="4759861"/>
          </a:xfrm>
          <a:prstGeom prst="rect">
            <a:avLst/>
          </a:prstGeom>
        </p:spPr>
        <p:txBody>
          <a:bodyPr/>
          <a:lstStyle>
            <a:lvl1pPr marL="185738" indent="-185738" algn="l" defTabSz="742950" rtl="0" eaLnBrk="1" latinLnBrk="1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Char char="•"/>
              <a:defRPr sz="2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86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001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16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31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5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60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5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채권매입신청</a:t>
            </a:r>
            <a:br>
              <a:rPr kumimoji="0"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kumimoji="0"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e</a:t>
            </a:r>
            <a:r>
              <a:rPr kumimoji="0"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호조</a:t>
            </a:r>
            <a:r>
              <a:rPr kumimoji="0"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+</a:t>
            </a:r>
            <a:r>
              <a:rPr kumimoji="0" lang="ko-KR" altLang="en-US" sz="1300" spc="-50" dirty="0" err="1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빌을</a:t>
            </a:r>
            <a:r>
              <a:rPr kumimoji="0"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통해 온라인 채권신청을 하거나 첨부파일</a:t>
            </a:r>
            <a:r>
              <a:rPr kumimoji="0"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kumimoji="0"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형태로 등록할 수 있음</a:t>
            </a:r>
            <a:endParaRPr kumimoji="0"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kumimoji="0"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온라인 채권신청 또는 첨부파일로 등록</a:t>
            </a:r>
            <a:r>
              <a:rPr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kumimoji="0"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중 선택함</a:t>
            </a:r>
            <a:endParaRPr kumimoji="0"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온라인 채권신청을 선택한 경우</a:t>
            </a:r>
            <a:r>
              <a:rPr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kumimoji="0"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채권매입 신청 유의사항을 확인함</a:t>
            </a:r>
            <a:endParaRPr kumimoji="0"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kumimoji="0"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개인정보 제공에 동의 필요</a:t>
            </a:r>
            <a:endParaRPr lang="ko-KR" altLang="en-US" sz="1300" dirty="0">
              <a:latin typeface="+mn-ea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endParaRPr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A6C2D31-15FE-6B65-58A2-294C0042F8F5}"/>
              </a:ext>
            </a:extLst>
          </p:cNvPr>
          <p:cNvSpPr/>
          <p:nvPr/>
        </p:nvSpPr>
        <p:spPr bwMode="auto">
          <a:xfrm>
            <a:off x="7541770" y="513974"/>
            <a:ext cx="2030400" cy="36521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600" spc="-1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C1D3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채권매입신청</a:t>
            </a:r>
          </a:p>
        </p:txBody>
      </p:sp>
      <p:sp>
        <p:nvSpPr>
          <p:cNvPr id="3" name="Text Box 91">
            <a:extLst>
              <a:ext uri="{FF2B5EF4-FFF2-40B4-BE49-F238E27FC236}">
                <a16:creationId xmlns:a16="http://schemas.microsoft.com/office/drawing/2014/main" id="{7C6AE2A9-5B30-488A-9B07-BA5CAFCB9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804" y="384397"/>
            <a:ext cx="25968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en-US" altLang="ko-KR" sz="36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11467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</a:p>
        </p:txBody>
      </p:sp>
      <p:sp>
        <p:nvSpPr>
          <p:cNvPr id="5" name="Text Box 91">
            <a:extLst>
              <a:ext uri="{FF2B5EF4-FFF2-40B4-BE49-F238E27FC236}">
                <a16:creationId xmlns:a16="http://schemas.microsoft.com/office/drawing/2014/main" id="{A5F16641-0B24-EF43-85EE-18B128AF12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923" y="487664"/>
            <a:ext cx="44961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ko-KR" altLang="en-US" sz="24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대금청구하기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6DA09BA-F7FD-63F7-918E-57F67E46CFFF}"/>
              </a:ext>
            </a:extLst>
          </p:cNvPr>
          <p:cNvGrpSpPr/>
          <p:nvPr/>
        </p:nvGrpSpPr>
        <p:grpSpPr>
          <a:xfrm>
            <a:off x="459804" y="1063626"/>
            <a:ext cx="6913896" cy="5409978"/>
            <a:chOff x="1066568" y="25722"/>
            <a:chExt cx="7554379" cy="6808162"/>
          </a:xfrm>
        </p:grpSpPr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212914B2-DED4-1C9D-890F-1BA2F31D44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6568" y="2575615"/>
              <a:ext cx="7554379" cy="4258269"/>
            </a:xfrm>
            <a:prstGeom prst="rect">
              <a:avLst/>
            </a:prstGeom>
          </p:spPr>
        </p:pic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AD47DC91-14EA-07D3-6135-7CF210E232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55468" y="25722"/>
              <a:ext cx="7278116" cy="2587993"/>
            </a:xfrm>
            <a:prstGeom prst="rect">
              <a:avLst/>
            </a:prstGeom>
          </p:spPr>
        </p:pic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03849536-748D-4F5B-1257-781C21EE2128}"/>
                </a:ext>
              </a:extLst>
            </p:cNvPr>
            <p:cNvSpPr/>
            <p:nvPr/>
          </p:nvSpPr>
          <p:spPr>
            <a:xfrm>
              <a:off x="1276142" y="3063241"/>
              <a:ext cx="7068542" cy="495300"/>
            </a:xfrm>
            <a:prstGeom prst="rect">
              <a:avLst/>
            </a:prstGeom>
            <a:noFill/>
            <a:ln w="25400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prstClr val="black">
                    <a:lumMod val="75000"/>
                    <a:lumOff val="25000"/>
                  </a:prstClr>
                </a:buClr>
              </a:pPr>
              <a:endParaRPr lang="ko-KR" altLang="en-US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endParaRPr>
            </a:p>
          </p:txBody>
        </p:sp>
      </p:grp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6ABB1F93-2DFC-CEFF-6DED-3BA6BD9D09A3}"/>
              </a:ext>
            </a:extLst>
          </p:cNvPr>
          <p:cNvSpPr/>
          <p:nvPr/>
        </p:nvSpPr>
        <p:spPr>
          <a:xfrm>
            <a:off x="637069" y="6099073"/>
            <a:ext cx="6469250" cy="290314"/>
          </a:xfrm>
          <a:prstGeom prst="rect">
            <a:avLst/>
          </a:prstGeom>
          <a:noFill/>
          <a:ln w="2540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endParaRPr lang="ko-KR" altLang="en-US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D212BB5F-96F2-5591-EAD6-68F66A5EBC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0320" y="3008452"/>
            <a:ext cx="3373380" cy="2132690"/>
          </a:xfrm>
          <a:prstGeom prst="rect">
            <a:avLst/>
          </a:prstGeom>
          <a:ln w="22225">
            <a:solidFill>
              <a:schemeClr val="tx1">
                <a:lumMod val="75000"/>
                <a:lumOff val="25000"/>
              </a:schemeClr>
            </a:solidFill>
          </a:ln>
        </p:spPr>
      </p:pic>
      <p:sp>
        <p:nvSpPr>
          <p:cNvPr id="16" name="타원 15">
            <a:extLst>
              <a:ext uri="{FF2B5EF4-FFF2-40B4-BE49-F238E27FC236}">
                <a16:creationId xmlns:a16="http://schemas.microsoft.com/office/drawing/2014/main" id="{18C9C9DD-CFB0-DF74-0168-AB4847BB4EB5}"/>
              </a:ext>
            </a:extLst>
          </p:cNvPr>
          <p:cNvSpPr/>
          <p:nvPr/>
        </p:nvSpPr>
        <p:spPr>
          <a:xfrm>
            <a:off x="391721" y="3551500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1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C5970CE9-075D-6EAF-35F7-E35F79CD917F}"/>
              </a:ext>
            </a:extLst>
          </p:cNvPr>
          <p:cNvSpPr/>
          <p:nvPr/>
        </p:nvSpPr>
        <p:spPr>
          <a:xfrm>
            <a:off x="3709170" y="3011360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2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896656D1-188F-1988-E23B-37CA1F42ABE8}"/>
              </a:ext>
            </a:extLst>
          </p:cNvPr>
          <p:cNvSpPr/>
          <p:nvPr/>
        </p:nvSpPr>
        <p:spPr>
          <a:xfrm>
            <a:off x="369688" y="6127230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3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</p:spTree>
    <p:extLst>
      <p:ext uri="{BB962C8B-B14F-4D97-AF65-F5344CB8AC3E}">
        <p14:creationId xmlns:p14="http://schemas.microsoft.com/office/powerpoint/2010/main" val="20357713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91">
            <a:extLst>
              <a:ext uri="{FF2B5EF4-FFF2-40B4-BE49-F238E27FC236}">
                <a16:creationId xmlns:a16="http://schemas.microsoft.com/office/drawing/2014/main" id="{B1663E7F-B549-4628-9A35-2CF269A14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804" y="374872"/>
            <a:ext cx="25968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en-US" altLang="ko-KR" sz="36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11467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</a:p>
        </p:txBody>
      </p:sp>
      <p:sp>
        <p:nvSpPr>
          <p:cNvPr id="8" name="Text Box 91">
            <a:extLst>
              <a:ext uri="{FF2B5EF4-FFF2-40B4-BE49-F238E27FC236}">
                <a16:creationId xmlns:a16="http://schemas.microsoft.com/office/drawing/2014/main" id="{FE4675A9-5C05-472F-A16B-9D29EC758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923" y="478139"/>
            <a:ext cx="44961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ko-KR" altLang="en-US" sz="24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대금청구하기</a:t>
            </a:r>
          </a:p>
        </p:txBody>
      </p:sp>
      <p:sp>
        <p:nvSpPr>
          <p:cNvPr id="20" name="텍스트 개체 틀 1">
            <a:extLst>
              <a:ext uri="{FF2B5EF4-FFF2-40B4-BE49-F238E27FC236}">
                <a16:creationId xmlns:a16="http://schemas.microsoft.com/office/drawing/2014/main" id="{8423436A-6690-48AD-84A9-5FB1C41902A0}"/>
              </a:ext>
            </a:extLst>
          </p:cNvPr>
          <p:cNvSpPr txBox="1">
            <a:spLocks/>
          </p:cNvSpPr>
          <p:nvPr/>
        </p:nvSpPr>
        <p:spPr>
          <a:xfrm>
            <a:off x="7487999" y="1574279"/>
            <a:ext cx="2179875" cy="4759861"/>
          </a:xfrm>
          <a:prstGeom prst="rect">
            <a:avLst/>
          </a:prstGeom>
        </p:spPr>
        <p:txBody>
          <a:bodyPr/>
          <a:lstStyle>
            <a:lvl1pPr marL="185738" indent="-185738" algn="l" defTabSz="742950" rtl="0" eaLnBrk="1" latinLnBrk="1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Char char="•"/>
              <a:defRPr sz="2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86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001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16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31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5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60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5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채권매입신청</a:t>
            </a:r>
            <a:endParaRPr kumimoji="0" lang="en-US" altLang="ko-KR" sz="12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kumimoji="0"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기본정보 </a:t>
            </a:r>
            <a:r>
              <a:rPr kumimoji="0"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</a:t>
            </a:r>
            <a:r>
              <a:rPr kumimoji="0"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매입하여야 하는 채권의 종류</a:t>
            </a:r>
            <a:r>
              <a:rPr kumimoji="0"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kumimoji="0"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발급은행</a:t>
            </a:r>
            <a:r>
              <a:rPr kumimoji="0"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kumimoji="0"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매입대상금액을 확인함</a:t>
            </a:r>
            <a:endParaRPr kumimoji="0" lang="en-US" altLang="ko-KR" sz="12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kumimoji="0"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신청인 정보 </a:t>
            </a:r>
            <a:r>
              <a:rPr kumimoji="0"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</a:t>
            </a:r>
            <a:r>
              <a:rPr kumimoji="0"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신청인 정보 확인 및 신청자 정보를 입력함</a:t>
            </a:r>
            <a:r>
              <a:rPr kumimoji="0"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. </a:t>
            </a:r>
            <a:r>
              <a:rPr kumimoji="0"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대리인의 경우 성명과 직위를 입력하고 용도를 필수 선택해야 함</a:t>
            </a:r>
            <a:b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b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en-US" altLang="ko-KR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※ </a:t>
            </a:r>
            <a:r>
              <a:rPr kumimoji="0" lang="ko-KR" altLang="en-US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신청자 휴대폰 전화번호로 채권매입 대금을 입금할  가상계좌 정보가 발송됩니다</a:t>
            </a:r>
            <a:r>
              <a:rPr kumimoji="0" lang="en-US" altLang="ko-KR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. </a:t>
            </a: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kumimoji="0"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채권 매도 유형 </a:t>
            </a:r>
            <a:r>
              <a:rPr kumimoji="0"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</a:t>
            </a:r>
            <a:r>
              <a:rPr kumimoji="0"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“즉시매도” </a:t>
            </a:r>
            <a:r>
              <a:rPr kumimoji="0"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선택</a:t>
            </a:r>
            <a:endParaRPr kumimoji="0" lang="en-US" altLang="ko-KR" sz="12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“</a:t>
            </a:r>
            <a:r>
              <a:rPr kumimoji="0"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저장</a:t>
            </a:r>
            <a:r>
              <a:rPr kumimoji="0"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”</a:t>
            </a:r>
            <a:r>
              <a:rPr kumimoji="0"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은 채권매입신청서 작성 내용을 임시로 저장하고 </a:t>
            </a:r>
            <a:r>
              <a:rPr kumimoji="0"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“</a:t>
            </a:r>
            <a:r>
              <a:rPr kumimoji="0"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채권매입 신청하기</a:t>
            </a:r>
            <a:r>
              <a:rPr kumimoji="0"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”</a:t>
            </a:r>
            <a:r>
              <a:rPr kumimoji="0"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를 누르면 해당 발급은행으로 채권매입신청 정보를 전송함</a:t>
            </a:r>
            <a:endParaRPr lang="en-US" altLang="ko-KR" sz="12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A6C2D31-15FE-6B65-58A2-294C0042F8F5}"/>
              </a:ext>
            </a:extLst>
          </p:cNvPr>
          <p:cNvSpPr/>
          <p:nvPr/>
        </p:nvSpPr>
        <p:spPr bwMode="auto">
          <a:xfrm>
            <a:off x="7541770" y="513974"/>
            <a:ext cx="2030400" cy="36521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600" spc="-1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C1D3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채권매입신청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253B0B5B-4559-FC4D-DB3A-DA80D1834F21}"/>
              </a:ext>
            </a:extLst>
          </p:cNvPr>
          <p:cNvGrpSpPr/>
          <p:nvPr/>
        </p:nvGrpSpPr>
        <p:grpSpPr>
          <a:xfrm>
            <a:off x="719490" y="1038432"/>
            <a:ext cx="6338535" cy="5444695"/>
            <a:chOff x="719490" y="1038433"/>
            <a:chExt cx="6338535" cy="5148474"/>
          </a:xfrm>
        </p:grpSpPr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64D41DA1-A63E-E8C3-20C3-7ECDCA5A0E17}"/>
                </a:ext>
              </a:extLst>
            </p:cNvPr>
            <p:cNvGrpSpPr/>
            <p:nvPr/>
          </p:nvGrpSpPr>
          <p:grpSpPr>
            <a:xfrm>
              <a:off x="719490" y="1038433"/>
              <a:ext cx="6338535" cy="5138949"/>
              <a:chOff x="1437540" y="971057"/>
              <a:chExt cx="4367974" cy="5175968"/>
            </a:xfrm>
          </p:grpSpPr>
          <p:pic>
            <p:nvPicPr>
              <p:cNvPr id="11" name="그림 10">
                <a:extLst>
                  <a:ext uri="{FF2B5EF4-FFF2-40B4-BE49-F238E27FC236}">
                    <a16:creationId xmlns:a16="http://schemas.microsoft.com/office/drawing/2014/main" id="{5E68EC7F-6004-DA7A-BF8F-E00805C3EE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b="6161"/>
              <a:stretch/>
            </p:blipFill>
            <p:spPr>
              <a:xfrm>
                <a:off x="1468278" y="2794000"/>
                <a:ext cx="4337236" cy="3353025"/>
              </a:xfrm>
              <a:prstGeom prst="rect">
                <a:avLst/>
              </a:prstGeom>
            </p:spPr>
          </p:pic>
          <p:pic>
            <p:nvPicPr>
              <p:cNvPr id="9" name="그림 8">
                <a:extLst>
                  <a:ext uri="{FF2B5EF4-FFF2-40B4-BE49-F238E27FC236}">
                    <a16:creationId xmlns:a16="http://schemas.microsoft.com/office/drawing/2014/main" id="{41FAD5C7-39D4-CAC7-99ED-94E7935B42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68277" y="1828230"/>
                <a:ext cx="4337236" cy="940307"/>
              </a:xfrm>
              <a:prstGeom prst="rect">
                <a:avLst/>
              </a:prstGeom>
            </p:spPr>
          </p:pic>
          <p:pic>
            <p:nvPicPr>
              <p:cNvPr id="13" name="그림 12">
                <a:extLst>
                  <a:ext uri="{FF2B5EF4-FFF2-40B4-BE49-F238E27FC236}">
                    <a16:creationId xmlns:a16="http://schemas.microsoft.com/office/drawing/2014/main" id="{C112320B-8367-943D-025B-92FD326ED0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37540" y="971057"/>
                <a:ext cx="4367973" cy="857173"/>
              </a:xfrm>
              <a:prstGeom prst="rect">
                <a:avLst/>
              </a:prstGeom>
            </p:spPr>
          </p:pic>
        </p:grp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120E142-F559-CB94-6C65-97B26D748B87}"/>
                </a:ext>
              </a:extLst>
            </p:cNvPr>
            <p:cNvSpPr/>
            <p:nvPr/>
          </p:nvSpPr>
          <p:spPr>
            <a:xfrm>
              <a:off x="764095" y="2080465"/>
              <a:ext cx="6293930" cy="742592"/>
            </a:xfrm>
            <a:prstGeom prst="rect">
              <a:avLst/>
            </a:prstGeom>
            <a:noFill/>
            <a:ln w="25400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prstClr val="black">
                    <a:lumMod val="75000"/>
                    <a:lumOff val="25000"/>
                  </a:prstClr>
                </a:buClr>
              </a:pPr>
              <a:endParaRPr lang="ko-KR" altLang="en-US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endParaRP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8531D3AA-BEF3-C950-7F70-6B067E5B746B}"/>
                </a:ext>
              </a:extLst>
            </p:cNvPr>
            <p:cNvSpPr/>
            <p:nvPr/>
          </p:nvSpPr>
          <p:spPr>
            <a:xfrm>
              <a:off x="764094" y="3051354"/>
              <a:ext cx="6293930" cy="1996896"/>
            </a:xfrm>
            <a:prstGeom prst="rect">
              <a:avLst/>
            </a:prstGeom>
            <a:noFill/>
            <a:ln w="25400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prstClr val="black">
                    <a:lumMod val="75000"/>
                    <a:lumOff val="25000"/>
                  </a:prstClr>
                </a:buClr>
              </a:pPr>
              <a:endParaRPr lang="ko-KR" altLang="en-US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endParaRPr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98A1DF72-B955-1EBE-4600-C696A6B5F1B0}"/>
                </a:ext>
              </a:extLst>
            </p:cNvPr>
            <p:cNvSpPr/>
            <p:nvPr/>
          </p:nvSpPr>
          <p:spPr>
            <a:xfrm>
              <a:off x="764094" y="5414215"/>
              <a:ext cx="6293930" cy="262685"/>
            </a:xfrm>
            <a:prstGeom prst="rect">
              <a:avLst/>
            </a:prstGeom>
            <a:noFill/>
            <a:ln w="25400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prstClr val="black">
                    <a:lumMod val="75000"/>
                    <a:lumOff val="25000"/>
                  </a:prstClr>
                </a:buClr>
              </a:pPr>
              <a:endParaRPr lang="ko-KR" altLang="en-US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endParaRP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719307C-51F6-ACB5-88B0-F6439B7DC984}"/>
                </a:ext>
              </a:extLst>
            </p:cNvPr>
            <p:cNvSpPr/>
            <p:nvPr/>
          </p:nvSpPr>
          <p:spPr>
            <a:xfrm>
              <a:off x="5446987" y="5969000"/>
              <a:ext cx="1596368" cy="217907"/>
            </a:xfrm>
            <a:prstGeom prst="rect">
              <a:avLst/>
            </a:prstGeom>
            <a:noFill/>
            <a:ln w="25400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prstClr val="black">
                    <a:lumMod val="75000"/>
                    <a:lumOff val="25000"/>
                  </a:prstClr>
                </a:buClr>
              </a:pPr>
              <a:endParaRPr lang="ko-KR" altLang="en-US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endParaRPr>
            </a:p>
          </p:txBody>
        </p:sp>
      </p:grpSp>
      <p:sp>
        <p:nvSpPr>
          <p:cNvPr id="5" name="타원 4">
            <a:extLst>
              <a:ext uri="{FF2B5EF4-FFF2-40B4-BE49-F238E27FC236}">
                <a16:creationId xmlns:a16="http://schemas.microsoft.com/office/drawing/2014/main" id="{E1FCC9A8-C004-DE1B-4007-65C22D4F4CAC}"/>
              </a:ext>
            </a:extLst>
          </p:cNvPr>
          <p:cNvSpPr/>
          <p:nvPr/>
        </p:nvSpPr>
        <p:spPr>
          <a:xfrm>
            <a:off x="492377" y="2140418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1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F690EC4D-CB00-EC51-197A-CC66E40E61C9}"/>
              </a:ext>
            </a:extLst>
          </p:cNvPr>
          <p:cNvSpPr/>
          <p:nvPr/>
        </p:nvSpPr>
        <p:spPr>
          <a:xfrm>
            <a:off x="498979" y="3167168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2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E7C463FA-73F1-8E1B-18CC-99400FE10E3D}"/>
              </a:ext>
            </a:extLst>
          </p:cNvPr>
          <p:cNvSpPr/>
          <p:nvPr/>
        </p:nvSpPr>
        <p:spPr>
          <a:xfrm>
            <a:off x="486531" y="5712695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3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D16E0886-C7CC-B359-9B45-02A6C044C26F}"/>
              </a:ext>
            </a:extLst>
          </p:cNvPr>
          <p:cNvSpPr/>
          <p:nvPr/>
        </p:nvSpPr>
        <p:spPr>
          <a:xfrm>
            <a:off x="5191205" y="6265789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4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</p:spTree>
    <p:extLst>
      <p:ext uri="{BB962C8B-B14F-4D97-AF65-F5344CB8AC3E}">
        <p14:creationId xmlns:p14="http://schemas.microsoft.com/office/powerpoint/2010/main" val="38110813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91">
            <a:extLst>
              <a:ext uri="{FF2B5EF4-FFF2-40B4-BE49-F238E27FC236}">
                <a16:creationId xmlns:a16="http://schemas.microsoft.com/office/drawing/2014/main" id="{B1663E7F-B549-4628-9A35-2CF269A14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804" y="374872"/>
            <a:ext cx="25968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en-US" altLang="ko-KR" sz="36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11467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</a:p>
        </p:txBody>
      </p:sp>
      <p:sp>
        <p:nvSpPr>
          <p:cNvPr id="8" name="Text Box 91">
            <a:extLst>
              <a:ext uri="{FF2B5EF4-FFF2-40B4-BE49-F238E27FC236}">
                <a16:creationId xmlns:a16="http://schemas.microsoft.com/office/drawing/2014/main" id="{FE4675A9-5C05-472F-A16B-9D29EC758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923" y="478139"/>
            <a:ext cx="44961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ko-KR" altLang="en-US" sz="24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대금청구하기</a:t>
            </a:r>
          </a:p>
        </p:txBody>
      </p:sp>
      <p:sp>
        <p:nvSpPr>
          <p:cNvPr id="20" name="텍스트 개체 틀 1">
            <a:extLst>
              <a:ext uri="{FF2B5EF4-FFF2-40B4-BE49-F238E27FC236}">
                <a16:creationId xmlns:a16="http://schemas.microsoft.com/office/drawing/2014/main" id="{8423436A-6690-48AD-84A9-5FB1C41902A0}"/>
              </a:ext>
            </a:extLst>
          </p:cNvPr>
          <p:cNvSpPr txBox="1">
            <a:spLocks/>
          </p:cNvSpPr>
          <p:nvPr/>
        </p:nvSpPr>
        <p:spPr>
          <a:xfrm>
            <a:off x="7488000" y="1574279"/>
            <a:ext cx="2160000" cy="4759861"/>
          </a:xfrm>
          <a:prstGeom prst="rect">
            <a:avLst/>
          </a:prstGeom>
        </p:spPr>
        <p:txBody>
          <a:bodyPr/>
          <a:lstStyle>
            <a:lvl1pPr marL="185738" indent="-185738" algn="l" defTabSz="742950" rtl="0" eaLnBrk="1" latinLnBrk="1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Char char="•"/>
              <a:defRPr sz="2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86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001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16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31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5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60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5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ko-KR" altLang="en-US" sz="1300" spc="-50" dirty="0" err="1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채권매입필증</a:t>
            </a:r>
            <a:br>
              <a:rPr kumimoji="0"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kumimoji="0"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채권 매입 후 발행된 </a:t>
            </a:r>
            <a:r>
              <a:rPr kumimoji="0" lang="ko-KR" altLang="en-US" sz="1300" spc="-50" dirty="0" err="1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채권매입필증을</a:t>
            </a:r>
            <a:r>
              <a:rPr kumimoji="0"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조회하기 위한 화면</a:t>
            </a:r>
            <a:endParaRPr kumimoji="0"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kumimoji="0"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조회하기 위한  조건에 맞게 입력 후 조회버튼 클릭</a:t>
            </a:r>
            <a:endParaRPr kumimoji="0"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문서</a:t>
            </a:r>
            <a:r>
              <a:rPr kumimoji="0"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명이나 문서번호</a:t>
            </a:r>
            <a:r>
              <a:rPr kumimoji="0"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/</a:t>
            </a:r>
            <a:r>
              <a:rPr kumimoji="0" lang="ko-KR" altLang="en-US" sz="1300" spc="-50" dirty="0" err="1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계약명</a:t>
            </a:r>
            <a:r>
              <a:rPr kumimoji="0"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클릭 시 상세 내역 화면으로 이동함</a:t>
            </a:r>
            <a:endParaRPr kumimoji="0"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A6C2D31-15FE-6B65-58A2-294C0042F8F5}"/>
              </a:ext>
            </a:extLst>
          </p:cNvPr>
          <p:cNvSpPr/>
          <p:nvPr/>
        </p:nvSpPr>
        <p:spPr bwMode="auto">
          <a:xfrm>
            <a:off x="7541770" y="513974"/>
            <a:ext cx="2030400" cy="36521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600" spc="-1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C1D3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채권매입필증</a:t>
            </a:r>
            <a:endParaRPr lang="ko-KR" altLang="en-US" sz="1600" spc="-1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0C1D32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E09DFA59-511D-12BC-19FA-F1F26D06B7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92"/>
          <a:stretch/>
        </p:blipFill>
        <p:spPr>
          <a:xfrm>
            <a:off x="459804" y="1019176"/>
            <a:ext cx="6912546" cy="5360686"/>
          </a:xfrm>
          <a:prstGeom prst="rect">
            <a:avLst/>
          </a:prstGeo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F120E142-F559-CB94-6C65-97B26D748B87}"/>
              </a:ext>
            </a:extLst>
          </p:cNvPr>
          <p:cNvSpPr/>
          <p:nvPr/>
        </p:nvSpPr>
        <p:spPr>
          <a:xfrm>
            <a:off x="536004" y="2109382"/>
            <a:ext cx="1254696" cy="285169"/>
          </a:xfrm>
          <a:prstGeom prst="rect">
            <a:avLst/>
          </a:prstGeom>
          <a:noFill/>
          <a:ln w="2540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endParaRPr lang="ko-KR" altLang="en-US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531D3AA-BEF3-C950-7F70-6B067E5B746B}"/>
              </a:ext>
            </a:extLst>
          </p:cNvPr>
          <p:cNvSpPr/>
          <p:nvPr/>
        </p:nvSpPr>
        <p:spPr>
          <a:xfrm>
            <a:off x="2000250" y="3712801"/>
            <a:ext cx="5226050" cy="768974"/>
          </a:xfrm>
          <a:prstGeom prst="rect">
            <a:avLst/>
          </a:prstGeom>
          <a:noFill/>
          <a:ln w="2540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endParaRPr lang="ko-KR" altLang="en-US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98A1DF72-B955-1EBE-4600-C696A6B5F1B0}"/>
              </a:ext>
            </a:extLst>
          </p:cNvPr>
          <p:cNvSpPr/>
          <p:nvPr/>
        </p:nvSpPr>
        <p:spPr>
          <a:xfrm>
            <a:off x="2621874" y="5186604"/>
            <a:ext cx="3278806" cy="761901"/>
          </a:xfrm>
          <a:prstGeom prst="rect">
            <a:avLst/>
          </a:prstGeom>
          <a:noFill/>
          <a:ln w="2540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endParaRPr lang="ko-KR" altLang="en-US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10111525-1ECC-D053-88EB-DB4E8FB22EE1}"/>
              </a:ext>
            </a:extLst>
          </p:cNvPr>
          <p:cNvSpPr/>
          <p:nvPr/>
        </p:nvSpPr>
        <p:spPr>
          <a:xfrm>
            <a:off x="1737200" y="3731851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1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1818BE6F-92B7-CA1B-B80C-A2E72C651055}"/>
              </a:ext>
            </a:extLst>
          </p:cNvPr>
          <p:cNvSpPr/>
          <p:nvPr/>
        </p:nvSpPr>
        <p:spPr>
          <a:xfrm>
            <a:off x="2330049" y="5190634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2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</p:spTree>
    <p:extLst>
      <p:ext uri="{BB962C8B-B14F-4D97-AF65-F5344CB8AC3E}">
        <p14:creationId xmlns:p14="http://schemas.microsoft.com/office/powerpoint/2010/main" val="23178724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91">
            <a:extLst>
              <a:ext uri="{FF2B5EF4-FFF2-40B4-BE49-F238E27FC236}">
                <a16:creationId xmlns:a16="http://schemas.microsoft.com/office/drawing/2014/main" id="{B1663E7F-B549-4628-9A35-2CF269A14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804" y="374872"/>
            <a:ext cx="25968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en-US" altLang="ko-KR" sz="36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11467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</a:p>
        </p:txBody>
      </p:sp>
      <p:sp>
        <p:nvSpPr>
          <p:cNvPr id="8" name="Text Box 91">
            <a:extLst>
              <a:ext uri="{FF2B5EF4-FFF2-40B4-BE49-F238E27FC236}">
                <a16:creationId xmlns:a16="http://schemas.microsoft.com/office/drawing/2014/main" id="{FE4675A9-5C05-472F-A16B-9D29EC758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923" y="478139"/>
            <a:ext cx="44961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ko-KR" altLang="en-US" sz="24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대금청구하기</a:t>
            </a:r>
          </a:p>
        </p:txBody>
      </p:sp>
      <p:sp>
        <p:nvSpPr>
          <p:cNvPr id="20" name="텍스트 개체 틀 1">
            <a:extLst>
              <a:ext uri="{FF2B5EF4-FFF2-40B4-BE49-F238E27FC236}">
                <a16:creationId xmlns:a16="http://schemas.microsoft.com/office/drawing/2014/main" id="{8423436A-6690-48AD-84A9-5FB1C41902A0}"/>
              </a:ext>
            </a:extLst>
          </p:cNvPr>
          <p:cNvSpPr txBox="1">
            <a:spLocks/>
          </p:cNvSpPr>
          <p:nvPr/>
        </p:nvSpPr>
        <p:spPr>
          <a:xfrm>
            <a:off x="7488000" y="1574279"/>
            <a:ext cx="2160000" cy="4759861"/>
          </a:xfrm>
          <a:prstGeom prst="rect">
            <a:avLst/>
          </a:prstGeom>
        </p:spPr>
        <p:txBody>
          <a:bodyPr/>
          <a:lstStyle>
            <a:lvl1pPr marL="185738" indent="-185738" algn="l" defTabSz="742950" rtl="0" eaLnBrk="1" latinLnBrk="1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Char char="•"/>
              <a:defRPr sz="2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86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001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16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31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5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60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5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채권매입확인증</a:t>
            </a:r>
            <a:br>
              <a:rPr kumimoji="0"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kumimoji="0" lang="ko-KR" altLang="en-US" sz="1300" spc="-50" dirty="0" err="1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채권매입필증</a:t>
            </a:r>
            <a:r>
              <a:rPr kumimoji="0"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목록에서 </a:t>
            </a: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조회할 채권을 선택한 후 상세 조회 가능함</a:t>
            </a:r>
            <a:endParaRPr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A6C2D31-15FE-6B65-58A2-294C0042F8F5}"/>
              </a:ext>
            </a:extLst>
          </p:cNvPr>
          <p:cNvSpPr/>
          <p:nvPr/>
        </p:nvSpPr>
        <p:spPr bwMode="auto">
          <a:xfrm>
            <a:off x="7541770" y="513974"/>
            <a:ext cx="2030400" cy="36521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600" spc="-1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C1D3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채권매입필증</a:t>
            </a:r>
            <a:endParaRPr lang="ko-KR" altLang="en-US" sz="1600" spc="-1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0C1D32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F120E142-F559-CB94-6C65-97B26D748B87}"/>
              </a:ext>
            </a:extLst>
          </p:cNvPr>
          <p:cNvSpPr/>
          <p:nvPr/>
        </p:nvSpPr>
        <p:spPr>
          <a:xfrm>
            <a:off x="4476750" y="1561443"/>
            <a:ext cx="647700" cy="275385"/>
          </a:xfrm>
          <a:prstGeom prst="rect">
            <a:avLst/>
          </a:prstGeom>
          <a:noFill/>
          <a:ln w="254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endParaRPr lang="ko-KR" altLang="en-US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6BEF9865-5413-D3E4-D9A7-BFF7E53EF53A}"/>
              </a:ext>
            </a:extLst>
          </p:cNvPr>
          <p:cNvGrpSpPr/>
          <p:nvPr/>
        </p:nvGrpSpPr>
        <p:grpSpPr>
          <a:xfrm>
            <a:off x="459805" y="1066800"/>
            <a:ext cx="6893496" cy="5311554"/>
            <a:chOff x="459805" y="1152525"/>
            <a:chExt cx="6893496" cy="5311554"/>
          </a:xfrm>
        </p:grpSpPr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80B2C715-51FD-DD8F-19C3-25F8904792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3100"/>
            <a:stretch/>
          </p:blipFill>
          <p:spPr>
            <a:xfrm>
              <a:off x="459805" y="1152525"/>
              <a:ext cx="6893496" cy="4664075"/>
            </a:xfrm>
            <a:prstGeom prst="rect">
              <a:avLst/>
            </a:prstGeom>
          </p:spPr>
        </p:pic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E7AA8904-DF14-9ED7-4679-E3059398B8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5046" y="5810251"/>
              <a:ext cx="6501600" cy="6538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257363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91">
            <a:extLst>
              <a:ext uri="{FF2B5EF4-FFF2-40B4-BE49-F238E27FC236}">
                <a16:creationId xmlns:a16="http://schemas.microsoft.com/office/drawing/2014/main" id="{B1663E7F-B549-4628-9A35-2CF269A14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804" y="374872"/>
            <a:ext cx="25968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en-US" altLang="ko-KR" sz="36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11467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</a:p>
        </p:txBody>
      </p:sp>
      <p:sp>
        <p:nvSpPr>
          <p:cNvPr id="8" name="Text Box 91">
            <a:extLst>
              <a:ext uri="{FF2B5EF4-FFF2-40B4-BE49-F238E27FC236}">
                <a16:creationId xmlns:a16="http://schemas.microsoft.com/office/drawing/2014/main" id="{FE4675A9-5C05-472F-A16B-9D29EC758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923" y="478139"/>
            <a:ext cx="44961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ko-KR" altLang="en-US" sz="24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대금청구하기</a:t>
            </a:r>
          </a:p>
        </p:txBody>
      </p:sp>
      <p:sp>
        <p:nvSpPr>
          <p:cNvPr id="20" name="텍스트 개체 틀 1">
            <a:extLst>
              <a:ext uri="{FF2B5EF4-FFF2-40B4-BE49-F238E27FC236}">
                <a16:creationId xmlns:a16="http://schemas.microsoft.com/office/drawing/2014/main" id="{8423436A-6690-48AD-84A9-5FB1C41902A0}"/>
              </a:ext>
            </a:extLst>
          </p:cNvPr>
          <p:cNvSpPr txBox="1">
            <a:spLocks/>
          </p:cNvSpPr>
          <p:nvPr/>
        </p:nvSpPr>
        <p:spPr>
          <a:xfrm>
            <a:off x="7488000" y="1574279"/>
            <a:ext cx="2160000" cy="4759861"/>
          </a:xfrm>
          <a:prstGeom prst="rect">
            <a:avLst/>
          </a:prstGeom>
        </p:spPr>
        <p:txBody>
          <a:bodyPr/>
          <a:lstStyle>
            <a:lvl1pPr marL="185738" indent="-185738" algn="l" defTabSz="742950" rtl="0" eaLnBrk="1" latinLnBrk="1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Char char="•"/>
              <a:defRPr sz="2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86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001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16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31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5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60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5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하자보수보증금 납부각서</a:t>
            </a:r>
            <a:br>
              <a:rPr kumimoji="0"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지방자치단체는 지방계약법에 의거하여</a:t>
            </a: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계약의 종류와 금액에 따라 하자보수보증금을 납부하지 않는 대신</a:t>
            </a: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납부각서를 요구할 수 있음</a:t>
            </a:r>
            <a:endParaRPr kumimoji="0" lang="en-US" altLang="ko-KR" sz="12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하자보수보증금 납부각서에 </a:t>
            </a:r>
            <a:r>
              <a:rPr lang="ko-KR" altLang="en-US" sz="1200" spc="-50" dirty="0" err="1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계약명</a:t>
            </a: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1200" spc="-50" dirty="0" err="1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계약연월일</a:t>
            </a: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1200" spc="-50" dirty="0" err="1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준공월일</a:t>
            </a: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계약금액을 확인함</a:t>
            </a:r>
            <a:b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b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하자보수보증금 납부내역정보에 담당공무원이 산정한 하자보수보증금액과 하자보증기간을 확인함</a:t>
            </a:r>
            <a:endParaRPr lang="en-US" altLang="ko-KR" sz="12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청구인 정보에 상호</a:t>
            </a: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사업자등록번호</a:t>
            </a: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소재지</a:t>
            </a: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대표자성명을 확인하고 저장 후 다음 단계로 이동</a:t>
            </a:r>
            <a:endParaRPr lang="en-US" altLang="ko-KR" sz="12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A6C2D31-15FE-6B65-58A2-294C0042F8F5}"/>
              </a:ext>
            </a:extLst>
          </p:cNvPr>
          <p:cNvSpPr/>
          <p:nvPr/>
        </p:nvSpPr>
        <p:spPr bwMode="auto">
          <a:xfrm>
            <a:off x="7541770" y="513974"/>
            <a:ext cx="2030400" cy="36521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600" spc="-1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C1D3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하자보수 납부각서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180D3AC5-269A-6A6C-0E9C-D50E9C4AE0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547" y="2020435"/>
            <a:ext cx="6825151" cy="4359427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D4F28D8E-DC7A-1A10-53F0-11A6EFC24D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547" y="1151652"/>
            <a:ext cx="6855396" cy="868783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C801BA30-5E98-27A9-0BDE-C5238330F560}"/>
              </a:ext>
            </a:extLst>
          </p:cNvPr>
          <p:cNvSpPr/>
          <p:nvPr/>
        </p:nvSpPr>
        <p:spPr>
          <a:xfrm>
            <a:off x="1624193" y="2885339"/>
            <a:ext cx="4714115" cy="942474"/>
          </a:xfrm>
          <a:prstGeom prst="rect">
            <a:avLst/>
          </a:prstGeom>
          <a:noFill/>
          <a:ln w="2540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endParaRPr lang="ko-KR" altLang="en-US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0F61F1-F392-D16D-6E97-BEDEAAA2B3BA}"/>
              </a:ext>
            </a:extLst>
          </p:cNvPr>
          <p:cNvSpPr txBox="1"/>
          <p:nvPr/>
        </p:nvSpPr>
        <p:spPr>
          <a:xfrm>
            <a:off x="2638410" y="5324912"/>
            <a:ext cx="1552546" cy="8245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ko-KR" altLang="en-US" sz="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F04D7C-7F7F-3B92-5AD6-616C896A1A4B}"/>
              </a:ext>
            </a:extLst>
          </p:cNvPr>
          <p:cNvSpPr txBox="1"/>
          <p:nvPr/>
        </p:nvSpPr>
        <p:spPr>
          <a:xfrm>
            <a:off x="5088206" y="5324912"/>
            <a:ext cx="1071652" cy="8245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ko-KR" altLang="en-US" sz="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16FD2A-E281-875A-597D-63386B164A4B}"/>
              </a:ext>
            </a:extLst>
          </p:cNvPr>
          <p:cNvSpPr txBox="1"/>
          <p:nvPr/>
        </p:nvSpPr>
        <p:spPr>
          <a:xfrm>
            <a:off x="2882390" y="5549864"/>
            <a:ext cx="1071652" cy="8245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ko-KR" altLang="en-US" sz="800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ED670D99-5FF9-C764-D87C-B3169DE78A10}"/>
              </a:ext>
            </a:extLst>
          </p:cNvPr>
          <p:cNvSpPr/>
          <p:nvPr/>
        </p:nvSpPr>
        <p:spPr>
          <a:xfrm>
            <a:off x="1624193" y="5290005"/>
            <a:ext cx="4714115" cy="381100"/>
          </a:xfrm>
          <a:prstGeom prst="rect">
            <a:avLst/>
          </a:prstGeom>
          <a:noFill/>
          <a:ln w="2540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endParaRPr lang="ko-KR" altLang="en-US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D151EFF6-C185-FE1A-254E-2E2FCD855086}"/>
              </a:ext>
            </a:extLst>
          </p:cNvPr>
          <p:cNvSpPr/>
          <p:nvPr/>
        </p:nvSpPr>
        <p:spPr>
          <a:xfrm>
            <a:off x="1342262" y="2919237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1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D17EEC97-2980-A710-5E9B-DEAAFBA35784}"/>
              </a:ext>
            </a:extLst>
          </p:cNvPr>
          <p:cNvSpPr/>
          <p:nvPr/>
        </p:nvSpPr>
        <p:spPr>
          <a:xfrm>
            <a:off x="1342262" y="5299058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2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</p:spTree>
    <p:extLst>
      <p:ext uri="{BB962C8B-B14F-4D97-AF65-F5344CB8AC3E}">
        <p14:creationId xmlns:p14="http://schemas.microsoft.com/office/powerpoint/2010/main" val="7672331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BF4FCAB4-2269-1EAB-465F-7846D682BF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804" y="1062412"/>
            <a:ext cx="6840439" cy="5233613"/>
          </a:xfrm>
          <a:prstGeom prst="rect">
            <a:avLst/>
          </a:prstGeom>
        </p:spPr>
      </p:pic>
      <p:sp>
        <p:nvSpPr>
          <p:cNvPr id="7" name="Text Box 91">
            <a:extLst>
              <a:ext uri="{FF2B5EF4-FFF2-40B4-BE49-F238E27FC236}">
                <a16:creationId xmlns:a16="http://schemas.microsoft.com/office/drawing/2014/main" id="{B1663E7F-B549-4628-9A35-2CF269A14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804" y="374872"/>
            <a:ext cx="25968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en-US" altLang="ko-KR" sz="36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11467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</a:p>
        </p:txBody>
      </p:sp>
      <p:sp>
        <p:nvSpPr>
          <p:cNvPr id="8" name="Text Box 91">
            <a:extLst>
              <a:ext uri="{FF2B5EF4-FFF2-40B4-BE49-F238E27FC236}">
                <a16:creationId xmlns:a16="http://schemas.microsoft.com/office/drawing/2014/main" id="{FE4675A9-5C05-472F-A16B-9D29EC758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923" y="478139"/>
            <a:ext cx="44961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ko-KR" altLang="en-US" sz="24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대금청구하기</a:t>
            </a:r>
          </a:p>
        </p:txBody>
      </p:sp>
      <p:sp>
        <p:nvSpPr>
          <p:cNvPr id="20" name="텍스트 개체 틀 1">
            <a:extLst>
              <a:ext uri="{FF2B5EF4-FFF2-40B4-BE49-F238E27FC236}">
                <a16:creationId xmlns:a16="http://schemas.microsoft.com/office/drawing/2014/main" id="{8423436A-6690-48AD-84A9-5FB1C41902A0}"/>
              </a:ext>
            </a:extLst>
          </p:cNvPr>
          <p:cNvSpPr txBox="1">
            <a:spLocks/>
          </p:cNvSpPr>
          <p:nvPr/>
        </p:nvSpPr>
        <p:spPr>
          <a:xfrm>
            <a:off x="7488000" y="1574279"/>
            <a:ext cx="2160000" cy="4874013"/>
          </a:xfrm>
          <a:prstGeom prst="rect">
            <a:avLst/>
          </a:prstGeom>
        </p:spPr>
        <p:txBody>
          <a:bodyPr/>
          <a:lstStyle>
            <a:lvl1pPr marL="185738" indent="-185738" algn="l" defTabSz="742950" rtl="0" eaLnBrk="1" latinLnBrk="1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Char char="•"/>
              <a:defRPr sz="2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86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001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16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31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5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60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5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ko-KR" altLang="en-US" sz="1200" spc="-50" dirty="0" err="1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제출첨부문서</a:t>
            </a:r>
            <a:br>
              <a:rPr kumimoji="0"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행정정보 공동이용을 통해 국세납세증명서</a:t>
            </a: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지방세납세증명서</a:t>
            </a: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4</a:t>
            </a:r>
            <a:r>
              <a:rPr lang="ko-KR" altLang="en-US" sz="1200" spc="-50" dirty="0" err="1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대보험료완납증명서를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발급받을 수 있음</a:t>
            </a:r>
            <a:endParaRPr kumimoji="0" lang="en-US" altLang="ko-KR" sz="12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“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재동의”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버튼을 클릭함</a:t>
            </a:r>
            <a:endParaRPr lang="en-US" altLang="ko-KR" sz="12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행정정보 공동이용 사전동의서 팝업의 내용을 확인하여 동의를 진행함</a:t>
            </a:r>
            <a:br>
              <a:rPr lang="en-US" altLang="ko-KR" sz="14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→ 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개인사업자</a:t>
            </a: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법인사업자를 구분하여 항목을 입력한 후 동의를 선택함</a:t>
            </a:r>
            <a:b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endParaRPr lang="en-US" altLang="ko-KR" sz="12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FF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A6C2D31-15FE-6B65-58A2-294C0042F8F5}"/>
              </a:ext>
            </a:extLst>
          </p:cNvPr>
          <p:cNvSpPr/>
          <p:nvPr/>
        </p:nvSpPr>
        <p:spPr bwMode="auto">
          <a:xfrm>
            <a:off x="7541770" y="513974"/>
            <a:ext cx="2030400" cy="36521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600" spc="-1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C1D3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제출첨부서류</a:t>
            </a:r>
            <a:endParaRPr lang="ko-KR" altLang="en-US" sz="1600" spc="-1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0C1D32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627F146-10B1-5FB9-8EDB-0B894BB4EE6B}"/>
              </a:ext>
            </a:extLst>
          </p:cNvPr>
          <p:cNvSpPr/>
          <p:nvPr/>
        </p:nvSpPr>
        <p:spPr>
          <a:xfrm>
            <a:off x="6644493" y="3281987"/>
            <a:ext cx="445804" cy="203992"/>
          </a:xfrm>
          <a:prstGeom prst="rect">
            <a:avLst/>
          </a:prstGeom>
          <a:noFill/>
          <a:ln w="2540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endParaRPr lang="ko-KR" altLang="en-US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3" name="타원 2">
            <a:extLst>
              <a:ext uri="{FF2B5EF4-FFF2-40B4-BE49-F238E27FC236}">
                <a16:creationId xmlns:a16="http://schemas.microsoft.com/office/drawing/2014/main" id="{94FCBD79-982A-1BA1-454D-7442EC541573}"/>
              </a:ext>
            </a:extLst>
          </p:cNvPr>
          <p:cNvSpPr/>
          <p:nvPr/>
        </p:nvSpPr>
        <p:spPr>
          <a:xfrm>
            <a:off x="6334077" y="3267219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1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506948C4-1DDA-F8C6-74A4-2475B3944EF9}"/>
              </a:ext>
            </a:extLst>
          </p:cNvPr>
          <p:cNvSpPr/>
          <p:nvPr/>
        </p:nvSpPr>
        <p:spPr>
          <a:xfrm>
            <a:off x="2941056" y="2091432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2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CC953D7A-59B5-4F77-C0A3-0C3C9E0AAED0}"/>
              </a:ext>
            </a:extLst>
          </p:cNvPr>
          <p:cNvGrpSpPr/>
          <p:nvPr/>
        </p:nvGrpSpPr>
        <p:grpSpPr>
          <a:xfrm>
            <a:off x="3218956" y="2091433"/>
            <a:ext cx="2611446" cy="3341890"/>
            <a:chOff x="200225" y="798441"/>
            <a:chExt cx="3789884" cy="5854723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417EC3DC-08DD-2A64-F9B3-C093081CF3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294" b="1"/>
            <a:stretch/>
          </p:blipFill>
          <p:spPr>
            <a:xfrm>
              <a:off x="200225" y="798441"/>
              <a:ext cx="3789884" cy="3047471"/>
            </a:xfrm>
            <a:prstGeom prst="rect">
              <a:avLst/>
            </a:prstGeom>
          </p:spPr>
        </p:pic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75728081-6154-1D9D-73F2-E6B07A791D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10200"/>
            <a:stretch/>
          </p:blipFill>
          <p:spPr>
            <a:xfrm>
              <a:off x="218448" y="3845913"/>
              <a:ext cx="3759151" cy="2807251"/>
            </a:xfrm>
            <a:prstGeom prst="rect">
              <a:avLst/>
            </a:prstGeom>
          </p:spPr>
        </p:pic>
      </p:grpSp>
      <p:sp>
        <p:nvSpPr>
          <p:cNvPr id="9" name="직사각형 8">
            <a:extLst>
              <a:ext uri="{FF2B5EF4-FFF2-40B4-BE49-F238E27FC236}">
                <a16:creationId xmlns:a16="http://schemas.microsoft.com/office/drawing/2014/main" id="{DA1E4352-99EA-30CF-EAC9-6A92A0BBF3D1}"/>
              </a:ext>
            </a:extLst>
          </p:cNvPr>
          <p:cNvSpPr/>
          <p:nvPr/>
        </p:nvSpPr>
        <p:spPr>
          <a:xfrm>
            <a:off x="3245813" y="2091432"/>
            <a:ext cx="2575970" cy="3324167"/>
          </a:xfrm>
          <a:prstGeom prst="rect">
            <a:avLst/>
          </a:prstGeom>
          <a:noFill/>
          <a:ln w="2540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endParaRPr lang="ko-KR" altLang="en-US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</p:spTree>
    <p:extLst>
      <p:ext uri="{BB962C8B-B14F-4D97-AF65-F5344CB8AC3E}">
        <p14:creationId xmlns:p14="http://schemas.microsoft.com/office/powerpoint/2010/main" val="39290792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BF4FCAB4-2269-1EAB-465F-7846D682BF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804" y="1062412"/>
            <a:ext cx="6840439" cy="5233613"/>
          </a:xfrm>
          <a:prstGeom prst="rect">
            <a:avLst/>
          </a:prstGeom>
        </p:spPr>
      </p:pic>
      <p:sp>
        <p:nvSpPr>
          <p:cNvPr id="7" name="Text Box 91">
            <a:extLst>
              <a:ext uri="{FF2B5EF4-FFF2-40B4-BE49-F238E27FC236}">
                <a16:creationId xmlns:a16="http://schemas.microsoft.com/office/drawing/2014/main" id="{B1663E7F-B549-4628-9A35-2CF269A14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804" y="374872"/>
            <a:ext cx="25968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en-US" altLang="ko-KR" sz="36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11467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</a:p>
        </p:txBody>
      </p:sp>
      <p:sp>
        <p:nvSpPr>
          <p:cNvPr id="8" name="Text Box 91">
            <a:extLst>
              <a:ext uri="{FF2B5EF4-FFF2-40B4-BE49-F238E27FC236}">
                <a16:creationId xmlns:a16="http://schemas.microsoft.com/office/drawing/2014/main" id="{FE4675A9-5C05-472F-A16B-9D29EC758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923" y="478139"/>
            <a:ext cx="44961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ko-KR" altLang="en-US" sz="24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대금청구하기</a:t>
            </a:r>
          </a:p>
        </p:txBody>
      </p:sp>
      <p:sp>
        <p:nvSpPr>
          <p:cNvPr id="20" name="텍스트 개체 틀 1">
            <a:extLst>
              <a:ext uri="{FF2B5EF4-FFF2-40B4-BE49-F238E27FC236}">
                <a16:creationId xmlns:a16="http://schemas.microsoft.com/office/drawing/2014/main" id="{8423436A-6690-48AD-84A9-5FB1C41902A0}"/>
              </a:ext>
            </a:extLst>
          </p:cNvPr>
          <p:cNvSpPr txBox="1">
            <a:spLocks/>
          </p:cNvSpPr>
          <p:nvPr/>
        </p:nvSpPr>
        <p:spPr>
          <a:xfrm>
            <a:off x="7488000" y="1574279"/>
            <a:ext cx="2160000" cy="4874013"/>
          </a:xfrm>
          <a:prstGeom prst="rect">
            <a:avLst/>
          </a:prstGeom>
        </p:spPr>
        <p:txBody>
          <a:bodyPr/>
          <a:lstStyle>
            <a:lvl1pPr marL="185738" indent="-185738" algn="l" defTabSz="742950" rtl="0" eaLnBrk="1" latinLnBrk="1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Char char="•"/>
              <a:defRPr sz="2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86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001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16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31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5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60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5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ko-KR" altLang="en-US" sz="1200" spc="-50" dirty="0" err="1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제출첨부문서</a:t>
            </a:r>
            <a:endParaRPr kumimoji="0" lang="en-US" altLang="ko-KR" sz="12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행정정보 공동이용 동의 시 국세납세증명서</a:t>
            </a: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지방세납세증명서</a:t>
            </a: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4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대보험료 완납증명서가 발급됨</a:t>
            </a:r>
            <a:endParaRPr lang="en-US" altLang="ko-KR" sz="12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“</a:t>
            </a:r>
            <a:r>
              <a:rPr lang="ko-KR" altLang="en-US" sz="1200" spc="-50" dirty="0" err="1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재동의”</a:t>
            </a:r>
            <a:r>
              <a:rPr lang="ko-KR" altLang="en-US" sz="1200" spc="-50" dirty="0" err="1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를</a:t>
            </a: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눌러</a:t>
            </a: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작성된 내용을 수정하거나</a:t>
            </a: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동의를 철회할 수 있음</a:t>
            </a:r>
            <a:endParaRPr lang="en-US" altLang="ko-KR" sz="12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담당공무원이 지정한 서류목록이 보여지며</a:t>
            </a: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각 항목별 해당하는 파일을 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“</a:t>
            </a:r>
            <a:r>
              <a:rPr lang="ko-KR" altLang="en-US" sz="1200" spc="-50" dirty="0" err="1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등록하기”</a:t>
            </a:r>
            <a:r>
              <a:rPr lang="ko-KR" altLang="en-US" sz="1200" spc="-50" dirty="0" err="1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를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눌러 첨부함</a:t>
            </a:r>
            <a:endParaRPr lang="en-US" altLang="ko-KR" sz="12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필수서류는 반드시 등록해야 하며</a:t>
            </a: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추가로 제출해야 할 서류가 있으면 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“</a:t>
            </a:r>
            <a:r>
              <a:rPr lang="ko-KR" altLang="en-US" sz="1200" spc="-50" dirty="0" err="1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서류추가하기”</a:t>
            </a:r>
            <a:r>
              <a:rPr lang="ko-KR" altLang="en-US" sz="1200" spc="-50" dirty="0" err="1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를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눌러 추가 등록이 가능함</a:t>
            </a:r>
            <a:endParaRPr lang="en-US" altLang="ko-KR" sz="12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모든 서류 등록이 완료되면 반드시</a:t>
            </a: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“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서류제출저장”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버튼 클릭하여 저장 후</a:t>
            </a: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이동하여야 함</a:t>
            </a:r>
            <a:endParaRPr lang="en-US" altLang="ko-KR" sz="12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FF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A6C2D31-15FE-6B65-58A2-294C0042F8F5}"/>
              </a:ext>
            </a:extLst>
          </p:cNvPr>
          <p:cNvSpPr/>
          <p:nvPr/>
        </p:nvSpPr>
        <p:spPr bwMode="auto">
          <a:xfrm>
            <a:off x="7541770" y="513974"/>
            <a:ext cx="2030400" cy="36521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600" spc="-1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C1D3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제출첨부서류</a:t>
            </a:r>
            <a:endParaRPr lang="ko-KR" altLang="en-US" sz="1600" spc="-1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0C1D32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627F146-10B1-5FB9-8EDB-0B894BB4EE6B}"/>
              </a:ext>
            </a:extLst>
          </p:cNvPr>
          <p:cNvSpPr/>
          <p:nvPr/>
        </p:nvSpPr>
        <p:spPr>
          <a:xfrm>
            <a:off x="6644493" y="3281987"/>
            <a:ext cx="445804" cy="203992"/>
          </a:xfrm>
          <a:prstGeom prst="rect">
            <a:avLst/>
          </a:prstGeom>
          <a:noFill/>
          <a:ln w="2540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endParaRPr lang="ko-KR" altLang="en-US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9784E318-D03F-E8C6-584A-631341A4DCBA}"/>
              </a:ext>
            </a:extLst>
          </p:cNvPr>
          <p:cNvSpPr/>
          <p:nvPr/>
        </p:nvSpPr>
        <p:spPr>
          <a:xfrm>
            <a:off x="6374131" y="4948500"/>
            <a:ext cx="716166" cy="193095"/>
          </a:xfrm>
          <a:prstGeom prst="rect">
            <a:avLst/>
          </a:prstGeom>
          <a:noFill/>
          <a:ln w="2540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endParaRPr lang="ko-KR" altLang="en-US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2678FAAB-B78C-AA93-0491-05CA780377F4}"/>
              </a:ext>
            </a:extLst>
          </p:cNvPr>
          <p:cNvSpPr/>
          <p:nvPr/>
        </p:nvSpPr>
        <p:spPr>
          <a:xfrm>
            <a:off x="6193978" y="5977994"/>
            <a:ext cx="897283" cy="278651"/>
          </a:xfrm>
          <a:prstGeom prst="rect">
            <a:avLst/>
          </a:prstGeom>
          <a:noFill/>
          <a:ln w="2540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endParaRPr lang="ko-KR" altLang="en-US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3" name="타원 2">
            <a:extLst>
              <a:ext uri="{FF2B5EF4-FFF2-40B4-BE49-F238E27FC236}">
                <a16:creationId xmlns:a16="http://schemas.microsoft.com/office/drawing/2014/main" id="{94FCBD79-982A-1BA1-454D-7442EC541573}"/>
              </a:ext>
            </a:extLst>
          </p:cNvPr>
          <p:cNvSpPr/>
          <p:nvPr/>
        </p:nvSpPr>
        <p:spPr>
          <a:xfrm>
            <a:off x="6334077" y="3267219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2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E6364D89-FF6B-5A4F-0B05-D7176AABA94B}"/>
              </a:ext>
            </a:extLst>
          </p:cNvPr>
          <p:cNvSpPr/>
          <p:nvPr/>
        </p:nvSpPr>
        <p:spPr>
          <a:xfrm>
            <a:off x="6100077" y="4854225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4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CF6D63EB-D9BC-E230-9621-BF7AA1190135}"/>
              </a:ext>
            </a:extLst>
          </p:cNvPr>
          <p:cNvSpPr/>
          <p:nvPr/>
        </p:nvSpPr>
        <p:spPr>
          <a:xfrm>
            <a:off x="5912320" y="6032171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5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A1E4352-99EA-30CF-EAC9-6A92A0BBF3D1}"/>
              </a:ext>
            </a:extLst>
          </p:cNvPr>
          <p:cNvSpPr/>
          <p:nvPr/>
        </p:nvSpPr>
        <p:spPr>
          <a:xfrm>
            <a:off x="596301" y="3533473"/>
            <a:ext cx="6501616" cy="978020"/>
          </a:xfrm>
          <a:prstGeom prst="rect">
            <a:avLst/>
          </a:prstGeom>
          <a:noFill/>
          <a:ln w="2540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endParaRPr lang="ko-KR" altLang="en-US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506948C4-1DDA-F8C6-74A4-2475B3944EF9}"/>
              </a:ext>
            </a:extLst>
          </p:cNvPr>
          <p:cNvSpPr/>
          <p:nvPr/>
        </p:nvSpPr>
        <p:spPr>
          <a:xfrm>
            <a:off x="330047" y="3528378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1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E0C7406-B768-79B3-2D43-07941CE1A6EF}"/>
              </a:ext>
            </a:extLst>
          </p:cNvPr>
          <p:cNvSpPr/>
          <p:nvPr/>
        </p:nvSpPr>
        <p:spPr>
          <a:xfrm>
            <a:off x="589646" y="5181600"/>
            <a:ext cx="6501615" cy="571500"/>
          </a:xfrm>
          <a:prstGeom prst="rect">
            <a:avLst/>
          </a:prstGeom>
          <a:noFill/>
          <a:ln w="2540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endParaRPr lang="ko-KR" altLang="en-US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88A059E5-DAF4-EDBF-9F57-BCD163B8865C}"/>
              </a:ext>
            </a:extLst>
          </p:cNvPr>
          <p:cNvSpPr/>
          <p:nvPr/>
        </p:nvSpPr>
        <p:spPr>
          <a:xfrm>
            <a:off x="325031" y="5181600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3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</p:spTree>
    <p:extLst>
      <p:ext uri="{BB962C8B-B14F-4D97-AF65-F5344CB8AC3E}">
        <p14:creationId xmlns:p14="http://schemas.microsoft.com/office/powerpoint/2010/main" val="34640811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F036C5C0-8F67-9161-CFBB-02A24ED194B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129" t="25743"/>
          <a:stretch/>
        </p:blipFill>
        <p:spPr>
          <a:xfrm>
            <a:off x="459804" y="1084370"/>
            <a:ext cx="6908736" cy="5363922"/>
          </a:xfrm>
          <a:prstGeom prst="rect">
            <a:avLst/>
          </a:prstGeom>
        </p:spPr>
      </p:pic>
      <p:sp>
        <p:nvSpPr>
          <p:cNvPr id="7" name="Text Box 91">
            <a:extLst>
              <a:ext uri="{FF2B5EF4-FFF2-40B4-BE49-F238E27FC236}">
                <a16:creationId xmlns:a16="http://schemas.microsoft.com/office/drawing/2014/main" id="{B1663E7F-B549-4628-9A35-2CF269A14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804" y="374872"/>
            <a:ext cx="25968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en-US" altLang="ko-KR" sz="36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11467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</a:p>
        </p:txBody>
      </p:sp>
      <p:sp>
        <p:nvSpPr>
          <p:cNvPr id="8" name="Text Box 91">
            <a:extLst>
              <a:ext uri="{FF2B5EF4-FFF2-40B4-BE49-F238E27FC236}">
                <a16:creationId xmlns:a16="http://schemas.microsoft.com/office/drawing/2014/main" id="{FE4675A9-5C05-472F-A16B-9D29EC758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923" y="478139"/>
            <a:ext cx="44961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ko-KR" altLang="en-US" sz="24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대금청구하기</a:t>
            </a:r>
          </a:p>
        </p:txBody>
      </p:sp>
      <p:sp>
        <p:nvSpPr>
          <p:cNvPr id="20" name="텍스트 개체 틀 1">
            <a:extLst>
              <a:ext uri="{FF2B5EF4-FFF2-40B4-BE49-F238E27FC236}">
                <a16:creationId xmlns:a16="http://schemas.microsoft.com/office/drawing/2014/main" id="{8423436A-6690-48AD-84A9-5FB1C41902A0}"/>
              </a:ext>
            </a:extLst>
          </p:cNvPr>
          <p:cNvSpPr txBox="1">
            <a:spLocks/>
          </p:cNvSpPr>
          <p:nvPr/>
        </p:nvSpPr>
        <p:spPr>
          <a:xfrm>
            <a:off x="7488000" y="1574279"/>
            <a:ext cx="2160000" cy="4874013"/>
          </a:xfrm>
          <a:prstGeom prst="rect">
            <a:avLst/>
          </a:prstGeom>
        </p:spPr>
        <p:txBody>
          <a:bodyPr/>
          <a:lstStyle>
            <a:lvl1pPr marL="185738" indent="-185738" algn="l" defTabSz="742950" rtl="0" eaLnBrk="1" latinLnBrk="1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Char char="•"/>
              <a:defRPr sz="2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86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001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16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31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5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60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5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서명 및 제출</a:t>
            </a:r>
            <a:endParaRPr kumimoji="0" lang="en-US" altLang="ko-KR" sz="12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행정정보 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대금청구서를 최종 제출하는 화면</a:t>
            </a: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: </a:t>
            </a:r>
            <a:r>
              <a:rPr lang="ko-KR" altLang="en-US" sz="1200" spc="-50" dirty="0" err="1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제출첨부문서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전체 항목을 확인할 수 있음</a:t>
            </a:r>
            <a:b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- 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파란색 체크 </a:t>
            </a: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등록 완료</a:t>
            </a:r>
            <a:b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- 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회색 체크 </a:t>
            </a: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미등록</a:t>
            </a:r>
            <a:b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미등록 문서는 이전 화면으로 돌아가서 반드시 등록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하여야 함</a:t>
            </a:r>
            <a:endParaRPr lang="en-US" altLang="ko-KR" sz="12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chemeClr val="accent5">
                  <a:lumMod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모든 문서를 확인하였으면</a:t>
            </a: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“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전자서명 최종제출”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버튼 클릭하여 대금청구서와 첨부문서를 제출</a:t>
            </a: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제출시 사전에 등록한 사업자 인증서로 전자서명 합니다</a:t>
            </a: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.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A6C2D31-15FE-6B65-58A2-294C0042F8F5}"/>
              </a:ext>
            </a:extLst>
          </p:cNvPr>
          <p:cNvSpPr/>
          <p:nvPr/>
        </p:nvSpPr>
        <p:spPr bwMode="auto">
          <a:xfrm>
            <a:off x="7541770" y="513974"/>
            <a:ext cx="2030400" cy="36521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600" spc="-1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C1D3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서명 및 제출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F1940155-7866-3175-B3CD-5B7F912E61C1}"/>
              </a:ext>
            </a:extLst>
          </p:cNvPr>
          <p:cNvSpPr/>
          <p:nvPr/>
        </p:nvSpPr>
        <p:spPr>
          <a:xfrm>
            <a:off x="589647" y="4483652"/>
            <a:ext cx="6573153" cy="1200868"/>
          </a:xfrm>
          <a:prstGeom prst="rect">
            <a:avLst/>
          </a:prstGeom>
          <a:noFill/>
          <a:ln w="2540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endParaRPr lang="ko-KR" altLang="en-US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CF9E01DF-20E3-E954-01D1-955AA61F5F8B}"/>
              </a:ext>
            </a:extLst>
          </p:cNvPr>
          <p:cNvSpPr/>
          <p:nvPr/>
        </p:nvSpPr>
        <p:spPr>
          <a:xfrm>
            <a:off x="5989316" y="5955369"/>
            <a:ext cx="1173484" cy="376851"/>
          </a:xfrm>
          <a:prstGeom prst="rect">
            <a:avLst/>
          </a:prstGeom>
          <a:noFill/>
          <a:ln w="2540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endParaRPr lang="ko-KR" altLang="en-US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06B6D054-E090-F481-AE3E-B297F44566AC}"/>
              </a:ext>
            </a:extLst>
          </p:cNvPr>
          <p:cNvSpPr/>
          <p:nvPr/>
        </p:nvSpPr>
        <p:spPr>
          <a:xfrm>
            <a:off x="300918" y="4483652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1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C73AAA0F-C559-A465-463B-9CA350DDF404}"/>
              </a:ext>
            </a:extLst>
          </p:cNvPr>
          <p:cNvSpPr/>
          <p:nvPr/>
        </p:nvSpPr>
        <p:spPr>
          <a:xfrm>
            <a:off x="5737616" y="5964646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2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B6FF9E3E-BC83-FB56-91BA-E872C5B5C9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2916" y="3263132"/>
            <a:ext cx="1588770" cy="2208896"/>
          </a:xfrm>
          <a:prstGeom prst="rect">
            <a:avLst/>
          </a:prstGeom>
        </p:spPr>
      </p:pic>
      <p:sp>
        <p:nvSpPr>
          <p:cNvPr id="10" name="타원 9">
            <a:extLst>
              <a:ext uri="{FF2B5EF4-FFF2-40B4-BE49-F238E27FC236}">
                <a16:creationId xmlns:a16="http://schemas.microsoft.com/office/drawing/2014/main" id="{E4E2A0DC-34B8-A241-C04B-5846D9F98D11}"/>
              </a:ext>
            </a:extLst>
          </p:cNvPr>
          <p:cNvSpPr/>
          <p:nvPr/>
        </p:nvSpPr>
        <p:spPr>
          <a:xfrm>
            <a:off x="5452062" y="3284849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3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</p:spTree>
    <p:extLst>
      <p:ext uri="{BB962C8B-B14F-4D97-AF65-F5344CB8AC3E}">
        <p14:creationId xmlns:p14="http://schemas.microsoft.com/office/powerpoint/2010/main" val="36803452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3021DAB3-B57F-63E7-7125-1283C498EA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896"/>
          <a:stretch/>
        </p:blipFill>
        <p:spPr>
          <a:xfrm>
            <a:off x="368538" y="1041157"/>
            <a:ext cx="7020000" cy="5338704"/>
          </a:xfrm>
          <a:prstGeom prst="rect">
            <a:avLst/>
          </a:prstGeom>
        </p:spPr>
      </p:pic>
      <p:sp>
        <p:nvSpPr>
          <p:cNvPr id="7" name="Text Box 91">
            <a:extLst>
              <a:ext uri="{FF2B5EF4-FFF2-40B4-BE49-F238E27FC236}">
                <a16:creationId xmlns:a16="http://schemas.microsoft.com/office/drawing/2014/main" id="{B1663E7F-B549-4628-9A35-2CF269A14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804" y="374872"/>
            <a:ext cx="25968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en-US" altLang="ko-KR" sz="36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11467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</a:t>
            </a:r>
          </a:p>
        </p:txBody>
      </p:sp>
      <p:sp>
        <p:nvSpPr>
          <p:cNvPr id="8" name="Text Box 91">
            <a:extLst>
              <a:ext uri="{FF2B5EF4-FFF2-40B4-BE49-F238E27FC236}">
                <a16:creationId xmlns:a16="http://schemas.microsoft.com/office/drawing/2014/main" id="{FE4675A9-5C05-472F-A16B-9D29EC758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923" y="478139"/>
            <a:ext cx="44961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ko-KR" altLang="en-US" sz="24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진행현황 및 결과조회</a:t>
            </a:r>
          </a:p>
        </p:txBody>
      </p:sp>
      <p:sp>
        <p:nvSpPr>
          <p:cNvPr id="20" name="텍스트 개체 틀 1">
            <a:extLst>
              <a:ext uri="{FF2B5EF4-FFF2-40B4-BE49-F238E27FC236}">
                <a16:creationId xmlns:a16="http://schemas.microsoft.com/office/drawing/2014/main" id="{8423436A-6690-48AD-84A9-5FB1C41902A0}"/>
              </a:ext>
            </a:extLst>
          </p:cNvPr>
          <p:cNvSpPr txBox="1">
            <a:spLocks/>
          </p:cNvSpPr>
          <p:nvPr/>
        </p:nvSpPr>
        <p:spPr>
          <a:xfrm>
            <a:off x="7488000" y="1574279"/>
            <a:ext cx="2160000" cy="4874013"/>
          </a:xfrm>
          <a:prstGeom prst="rect">
            <a:avLst/>
          </a:prstGeom>
        </p:spPr>
        <p:txBody>
          <a:bodyPr/>
          <a:lstStyle>
            <a:lvl1pPr marL="185738" indent="-185738" algn="l" defTabSz="742950" rtl="0" eaLnBrk="1" latinLnBrk="1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Char char="•"/>
              <a:defRPr sz="2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86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001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16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31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5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60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5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진행현황 및 결과조회</a:t>
            </a:r>
            <a:endParaRPr kumimoji="0" lang="en-US" altLang="ko-KR" sz="12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청구결과 상태</a:t>
            </a:r>
            <a:br>
              <a:rPr lang="en-US" altLang="ko-KR" sz="115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en-US" altLang="ko-KR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→ </a:t>
            </a:r>
            <a:r>
              <a:rPr lang="ko-KR" altLang="en-US" sz="1100" spc="-50" dirty="0" err="1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접수중</a:t>
            </a:r>
            <a:r>
              <a:rPr lang="ko-KR" altLang="en-US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en-US" altLang="ko-KR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</a:t>
            </a:r>
            <a:r>
              <a:rPr lang="ko-KR" altLang="en-US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제출한 대금청구서를 담당공무원이 접수 전 상태</a:t>
            </a:r>
            <a:br>
              <a:rPr lang="en-US" altLang="ko-KR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en-US" altLang="ko-KR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→ </a:t>
            </a:r>
            <a:r>
              <a:rPr lang="ko-KR" altLang="en-US" sz="1100" spc="-50" dirty="0" err="1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청구중</a:t>
            </a:r>
            <a:r>
              <a:rPr lang="ko-KR" altLang="en-US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en-US" altLang="ko-KR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</a:t>
            </a:r>
            <a:r>
              <a:rPr lang="ko-KR" altLang="en-US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제출한 대금청구서를 담당공무원이 접수하여</a:t>
            </a:r>
            <a:r>
              <a:rPr lang="en-US" altLang="ko-KR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회계처리 중</a:t>
            </a:r>
            <a:br>
              <a:rPr lang="en-US" altLang="ko-KR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br>
              <a:rPr lang="en-US" altLang="ko-KR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en-US" altLang="ko-KR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→ </a:t>
            </a:r>
            <a:r>
              <a:rPr lang="ko-KR" altLang="en-US" sz="1100" spc="-50" dirty="0" err="1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보완요청중</a:t>
            </a:r>
            <a:r>
              <a:rPr lang="ko-KR" altLang="en-US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en-US" altLang="ko-KR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</a:t>
            </a:r>
            <a:r>
              <a:rPr lang="ko-KR" altLang="en-US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제출서류가 미비하거나 계약서 내용과 상이한 문서가 제출된 경우</a:t>
            </a:r>
            <a:br>
              <a:rPr lang="en-US" altLang="ko-KR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en-US" altLang="ko-KR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→ </a:t>
            </a:r>
            <a:r>
              <a:rPr lang="ko-KR" altLang="en-US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통신장애</a:t>
            </a:r>
            <a:r>
              <a:rPr lang="ko-KR" altLang="en-US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en-US" altLang="ko-KR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</a:t>
            </a:r>
            <a:r>
              <a:rPr lang="ko-KR" altLang="en-US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제출서류가 정상적으로 연계되지 않는 경우</a:t>
            </a:r>
            <a:br>
              <a:rPr lang="en-US" altLang="ko-KR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br>
              <a:rPr lang="en-US" altLang="ko-KR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en-US" altLang="ko-KR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→ </a:t>
            </a:r>
            <a:r>
              <a:rPr lang="ko-KR" altLang="en-US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회계담당자취소</a:t>
            </a:r>
            <a:r>
              <a:rPr lang="ko-KR" altLang="en-US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en-US" altLang="ko-KR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</a:t>
            </a:r>
            <a:r>
              <a:rPr lang="ko-KR" altLang="en-US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담당공무원이 특정 사유로 </a:t>
            </a:r>
            <a:r>
              <a:rPr lang="en-US" altLang="ko-KR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e</a:t>
            </a:r>
            <a:r>
              <a:rPr lang="ko-KR" altLang="en-US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호조</a:t>
            </a:r>
            <a:r>
              <a:rPr lang="en-US" altLang="ko-KR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+</a:t>
            </a:r>
            <a:r>
              <a:rPr lang="ko-KR" altLang="en-US" sz="1100" spc="-50" dirty="0" err="1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빌을</a:t>
            </a:r>
            <a:r>
              <a:rPr lang="ko-KR" altLang="en-US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통한 대금청구 진행을 취소한 상태임 </a:t>
            </a:r>
            <a:r>
              <a:rPr lang="en-US" altLang="ko-KR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</a:t>
            </a:r>
            <a:r>
              <a:rPr lang="ko-KR" altLang="en-US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담당공무원과 향후 진행절차를 상의하시기 바람</a:t>
            </a:r>
            <a:r>
              <a:rPr lang="en-US" altLang="ko-KR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br>
              <a:rPr lang="en-US" altLang="ko-KR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en-US" altLang="ko-KR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→ </a:t>
            </a:r>
            <a:r>
              <a:rPr lang="ko-KR" altLang="en-US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입금완료</a:t>
            </a:r>
            <a:r>
              <a:rPr lang="ko-KR" altLang="en-US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en-US" altLang="ko-KR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e</a:t>
            </a:r>
            <a:r>
              <a:rPr lang="ko-KR" altLang="en-US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호조</a:t>
            </a:r>
            <a:r>
              <a:rPr lang="en-US" altLang="ko-KR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+</a:t>
            </a:r>
            <a:r>
              <a:rPr lang="ko-KR" altLang="en-US" sz="1100" spc="-50" dirty="0" err="1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빌을</a:t>
            </a:r>
            <a:r>
              <a:rPr lang="ko-KR" altLang="en-US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통한 대금청구 건의 대금지급 완료된 상태</a:t>
            </a:r>
            <a:endParaRPr lang="en-US" altLang="ko-KR" sz="11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chemeClr val="accent5">
                  <a:lumMod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A6C2D31-15FE-6B65-58A2-294C0042F8F5}"/>
              </a:ext>
            </a:extLst>
          </p:cNvPr>
          <p:cNvSpPr/>
          <p:nvPr/>
        </p:nvSpPr>
        <p:spPr bwMode="auto">
          <a:xfrm>
            <a:off x="7541770" y="513974"/>
            <a:ext cx="2030400" cy="36521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600" spc="-1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C1D3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진행현황 및 결과조회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F1940155-7866-3175-B3CD-5B7F912E61C1}"/>
              </a:ext>
            </a:extLst>
          </p:cNvPr>
          <p:cNvSpPr/>
          <p:nvPr/>
        </p:nvSpPr>
        <p:spPr>
          <a:xfrm>
            <a:off x="6122127" y="4376623"/>
            <a:ext cx="687976" cy="1654629"/>
          </a:xfrm>
          <a:prstGeom prst="rect">
            <a:avLst/>
          </a:prstGeom>
          <a:noFill/>
          <a:ln w="2540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endParaRPr lang="ko-KR" altLang="en-US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3" name="타원 2">
            <a:extLst>
              <a:ext uri="{FF2B5EF4-FFF2-40B4-BE49-F238E27FC236}">
                <a16:creationId xmlns:a16="http://schemas.microsoft.com/office/drawing/2014/main" id="{1E2AFE8B-5C1E-4DC9-8516-9B0BDD3127E9}"/>
              </a:ext>
            </a:extLst>
          </p:cNvPr>
          <p:cNvSpPr/>
          <p:nvPr/>
        </p:nvSpPr>
        <p:spPr>
          <a:xfrm>
            <a:off x="5838396" y="4376623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1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</p:spTree>
    <p:extLst>
      <p:ext uri="{BB962C8B-B14F-4D97-AF65-F5344CB8AC3E}">
        <p14:creationId xmlns:p14="http://schemas.microsoft.com/office/powerpoint/2010/main" val="24643485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AE1195C-C45F-6CDF-97B5-EF2962EC1C6B}"/>
              </a:ext>
            </a:extLst>
          </p:cNvPr>
          <p:cNvSpPr txBox="1"/>
          <p:nvPr/>
        </p:nvSpPr>
        <p:spPr>
          <a:xfrm>
            <a:off x="1355637" y="406751"/>
            <a:ext cx="7576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2400" b="1" dirty="0">
                <a:solidFill>
                  <a:srgbClr val="053863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대금청구자가 제출하는 청구서 및 구비서류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62B4C183-A43A-40D6-C1D7-4C1CEB43A993}"/>
              </a:ext>
            </a:extLst>
          </p:cNvPr>
          <p:cNvSpPr/>
          <p:nvPr/>
        </p:nvSpPr>
        <p:spPr>
          <a:xfrm>
            <a:off x="465145" y="414302"/>
            <a:ext cx="801483" cy="435666"/>
          </a:xfrm>
          <a:prstGeom prst="rect">
            <a:avLst/>
          </a:prstGeom>
          <a:solidFill>
            <a:srgbClr val="053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참고</a:t>
            </a:r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1E35226E-F3B0-CC17-414E-1D7B661ECA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9990289"/>
              </p:ext>
            </p:extLst>
          </p:nvPr>
        </p:nvGraphicFramePr>
        <p:xfrm>
          <a:off x="478631" y="1070105"/>
          <a:ext cx="8948738" cy="5329745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4527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59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663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036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81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50" b="1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No.</a:t>
                      </a:r>
                      <a:endParaRPr lang="ko-KR" altLang="en-US" sz="1150" b="1" dirty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50" b="1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서 류 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50" b="1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사업자의 </a:t>
                      </a:r>
                      <a:r>
                        <a:rPr lang="en-US" altLang="ko-KR" sz="1150" b="1" dirty="0">
                          <a:solidFill>
                            <a:schemeClr val="tx1"/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e</a:t>
                      </a:r>
                      <a:r>
                        <a:rPr lang="ko-KR" altLang="en-US" sz="1150" b="1" dirty="0">
                          <a:solidFill>
                            <a:schemeClr val="tx1"/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호조</a:t>
                      </a:r>
                      <a:r>
                        <a:rPr lang="en-US" altLang="ko-KR" sz="1150" b="1" baseline="30000" dirty="0">
                          <a:solidFill>
                            <a:schemeClr val="tx1"/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+</a:t>
                      </a:r>
                      <a:r>
                        <a:rPr lang="ko-KR" altLang="en-US" sz="1150" b="1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빌 처리</a:t>
                      </a:r>
                      <a:r>
                        <a:rPr lang="ko-KR" altLang="en-US" sz="1150" b="1" baseline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 </a:t>
                      </a:r>
                      <a:r>
                        <a:rPr lang="ko-KR" altLang="en-US" sz="1150" b="1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사항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50" b="1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제 출 근 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05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1</a:t>
                      </a:r>
                      <a:endParaRPr lang="ko-KR" altLang="en-US" sz="1150" b="0" dirty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대금청구서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50" b="0" dirty="0">
                          <a:solidFill>
                            <a:schemeClr val="tx1"/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e</a:t>
                      </a:r>
                      <a:r>
                        <a:rPr lang="ko-KR" altLang="en-US" sz="1150" b="0" dirty="0">
                          <a:solidFill>
                            <a:schemeClr val="tx1"/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호조</a:t>
                      </a:r>
                      <a:r>
                        <a:rPr lang="en-US" altLang="ko-KR" sz="1150" b="0" baseline="30000" dirty="0">
                          <a:solidFill>
                            <a:schemeClr val="tx1"/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+</a:t>
                      </a:r>
                      <a:r>
                        <a:rPr lang="ko-KR" altLang="en-US" sz="1150" b="0" dirty="0" err="1">
                          <a:solidFill>
                            <a:schemeClr val="tx1"/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빌에서</a:t>
                      </a:r>
                      <a:r>
                        <a:rPr lang="ko-KR" altLang="en-US" sz="1150" b="0" dirty="0">
                          <a:solidFill>
                            <a:schemeClr val="tx1"/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 확인</a:t>
                      </a:r>
                      <a:r>
                        <a:rPr lang="en-US" altLang="ko-KR" sz="1150" b="0" dirty="0">
                          <a:solidFill>
                            <a:schemeClr val="tx1"/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(e</a:t>
                      </a:r>
                      <a:r>
                        <a:rPr lang="ko-KR" altLang="en-US" sz="1150" b="0" dirty="0">
                          <a:solidFill>
                            <a:schemeClr val="tx1"/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폼 자동생성</a:t>
                      </a:r>
                      <a:r>
                        <a:rPr lang="en-US" altLang="ko-KR" sz="1150" b="0" dirty="0">
                          <a:solidFill>
                            <a:schemeClr val="tx1"/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)</a:t>
                      </a:r>
                      <a:endParaRPr lang="ko-KR" altLang="en-US" sz="1150" b="0" dirty="0">
                        <a:solidFill>
                          <a:schemeClr val="tx1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[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지방자치단체 입찰 및 계약집행기준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]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 제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1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장 제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2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절 선금 및 대가지급</a:t>
                      </a:r>
                      <a:endParaRPr lang="en-US" altLang="ko-KR" sz="1150" b="0" dirty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endParaRPr>
                    </a:p>
                    <a:p>
                      <a:pPr algn="ctr" latinLnBrk="1"/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7. 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대가지급 시 구비서류  가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. </a:t>
                      </a:r>
                      <a:r>
                        <a:rPr lang="ko-KR" altLang="en-US" sz="1150" b="0" u="none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세금계산서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와 </a:t>
                      </a:r>
                      <a:r>
                        <a:rPr lang="ko-KR" altLang="en-US" sz="1150" b="0" u="sng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대금청구서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05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2</a:t>
                      </a:r>
                      <a:endParaRPr lang="ko-KR" altLang="en-US" sz="1150" b="0" dirty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국세납세증명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50" b="0" dirty="0">
                          <a:solidFill>
                            <a:schemeClr val="tx1"/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행정정보공동이용에 대한 동의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국세징수법 제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107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조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(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납세증명서의 제출 및 발급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국세징수법 시행령 제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93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조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(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관할 세무서장 등에 대한 조회 등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)</a:t>
                      </a:r>
                      <a:endParaRPr lang="ko-KR" altLang="en-US" sz="1150" b="0" dirty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287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3</a:t>
                      </a:r>
                      <a:endParaRPr lang="ko-KR" altLang="en-US" sz="1150" b="0" dirty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지방세납세증명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50" b="0" dirty="0">
                          <a:solidFill>
                            <a:schemeClr val="tx1"/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행정정보공동이용에 대한 동의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지방세징수법 제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5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조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(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납세증명서의 제출 및 발급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)</a:t>
                      </a:r>
                      <a:endParaRPr lang="ko-KR" altLang="en-US" sz="1150" b="0" dirty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617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4</a:t>
                      </a:r>
                      <a:endParaRPr lang="ko-KR" altLang="en-US" sz="1150" b="0" dirty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4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대 사회보험료</a:t>
                      </a:r>
                      <a:endParaRPr lang="en-US" altLang="ko-KR" sz="1150" b="0" baseline="0" dirty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150" b="0" baseline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완납증명</a:t>
                      </a:r>
                      <a:endParaRPr lang="ko-KR" altLang="en-US" sz="1150" b="0" dirty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50" b="0" dirty="0">
                          <a:solidFill>
                            <a:schemeClr val="tx1"/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행정정보공동이용에 대한 동의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국민건강보험법 제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81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조의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4(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보험료의</a:t>
                      </a:r>
                      <a:r>
                        <a:rPr lang="ko-KR" altLang="en-US" sz="1150" b="0" baseline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 납부증명</a:t>
                      </a:r>
                      <a:r>
                        <a:rPr lang="en-US" altLang="ko-KR" sz="1150" b="0" baseline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ko-KR" altLang="en-US" sz="1150" b="0" baseline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국민연금법 제</a:t>
                      </a:r>
                      <a:r>
                        <a:rPr lang="en-US" altLang="ko-KR" sz="1150" b="0" baseline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95</a:t>
                      </a:r>
                      <a:r>
                        <a:rPr lang="ko-KR" altLang="en-US" sz="1150" b="0" baseline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조의</a:t>
                      </a:r>
                      <a:r>
                        <a:rPr lang="en-US" altLang="ko-KR" sz="1150" b="0" baseline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2(</a:t>
                      </a:r>
                      <a:r>
                        <a:rPr lang="ko-KR" altLang="en-US" sz="1150" b="0" baseline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연금보험료의 납부증명</a:t>
                      </a:r>
                      <a:r>
                        <a:rPr lang="en-US" altLang="ko-KR" sz="1150" b="0" baseline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ko-KR" altLang="en-US" sz="1150" b="0" baseline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고용보험 및 산업재해보상보험의 보험료징수 등에 관한 법률 </a:t>
                      </a:r>
                      <a:endParaRPr lang="en-US" altLang="ko-KR" sz="1150" b="0" baseline="0" dirty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150" b="0" baseline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제</a:t>
                      </a:r>
                      <a:r>
                        <a:rPr lang="en-US" altLang="ko-KR" sz="1150" b="0" baseline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29</a:t>
                      </a:r>
                      <a:r>
                        <a:rPr lang="ko-KR" altLang="en-US" sz="1150" b="0" baseline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조의</a:t>
                      </a:r>
                      <a:r>
                        <a:rPr lang="en-US" altLang="ko-KR" sz="1150" b="0" baseline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4(</a:t>
                      </a:r>
                      <a:r>
                        <a:rPr lang="ko-KR" altLang="en-US" sz="1150" b="0" baseline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보험료 등의 완납증명</a:t>
                      </a:r>
                      <a:r>
                        <a:rPr lang="en-US" altLang="ko-KR" sz="1150" b="0" baseline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)</a:t>
                      </a:r>
                      <a:endParaRPr lang="ko-KR" altLang="en-US" sz="1150" b="0" dirty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905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5</a:t>
                      </a:r>
                      <a:endParaRPr lang="ko-KR" altLang="en-US" sz="1150" b="0" dirty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전자세금계산서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50" b="0" dirty="0">
                          <a:solidFill>
                            <a:schemeClr val="tx1"/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별도 발급 후 파일 업로드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[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지방자치단체 입찰 및 계약집행기준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]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 제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1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장 제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2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절 선금 및 대가지급</a:t>
                      </a:r>
                      <a:endParaRPr lang="en-US" altLang="ko-KR" sz="1150" b="0" dirty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endParaRPr>
                    </a:p>
                    <a:p>
                      <a:pPr algn="ctr" latinLnBrk="1"/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7. 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대가지급 시 구비서류  가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. </a:t>
                      </a:r>
                      <a:r>
                        <a:rPr lang="ko-KR" altLang="en-US" sz="1150" b="0" u="sng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세금계산서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와 대금청구서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905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6</a:t>
                      </a:r>
                      <a:endParaRPr lang="ko-KR" altLang="en-US" sz="1150" b="0" dirty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하자보수보증금</a:t>
                      </a:r>
                      <a:endParaRPr lang="en-US" altLang="ko-KR" sz="1150" b="0" dirty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납부각서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50" b="0" dirty="0">
                          <a:solidFill>
                            <a:schemeClr val="tx1"/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e</a:t>
                      </a:r>
                      <a:r>
                        <a:rPr lang="ko-KR" altLang="en-US" sz="1150" b="0" dirty="0">
                          <a:solidFill>
                            <a:schemeClr val="tx1"/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호조</a:t>
                      </a:r>
                      <a:r>
                        <a:rPr lang="en-US" altLang="ko-KR" sz="1150" b="0" baseline="30000" dirty="0">
                          <a:solidFill>
                            <a:schemeClr val="tx1"/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+</a:t>
                      </a:r>
                      <a:r>
                        <a:rPr lang="ko-KR" altLang="en-US" sz="1150" b="0" dirty="0" err="1">
                          <a:solidFill>
                            <a:schemeClr val="tx1"/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빌에서</a:t>
                      </a:r>
                      <a:r>
                        <a:rPr lang="ko-KR" altLang="en-US" sz="1150" b="0" dirty="0">
                          <a:solidFill>
                            <a:schemeClr val="tx1"/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 작성</a:t>
                      </a:r>
                      <a:r>
                        <a:rPr lang="en-US" altLang="ko-KR" sz="1150" b="0" dirty="0">
                          <a:solidFill>
                            <a:schemeClr val="tx1"/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(e</a:t>
                      </a:r>
                      <a:r>
                        <a:rPr lang="ko-KR" altLang="en-US" sz="1150" b="0" dirty="0">
                          <a:solidFill>
                            <a:schemeClr val="tx1"/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폼 자동생성</a:t>
                      </a:r>
                      <a:r>
                        <a:rPr lang="en-US" altLang="ko-KR" sz="1150" b="0" dirty="0">
                          <a:solidFill>
                            <a:schemeClr val="tx1"/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)</a:t>
                      </a:r>
                      <a:endParaRPr lang="ko-KR" altLang="en-US" sz="1150" b="0" dirty="0">
                        <a:solidFill>
                          <a:schemeClr val="tx1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지방계약법 시행령 제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71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조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(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하자보수보증금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) 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제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5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항에 따라 </a:t>
                      </a:r>
                      <a:endParaRPr lang="en-US" altLang="ko-KR" sz="1150" b="0" dirty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입찰보증금 규정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(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지급을 확약하는 내용의 문서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: 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납부각서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) 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제출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6617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7</a:t>
                      </a:r>
                      <a:endParaRPr lang="ko-KR" altLang="en-US" sz="1150" b="0" dirty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선금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/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하자보증서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50" b="0" dirty="0">
                          <a:solidFill>
                            <a:schemeClr val="tx1"/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발급기관에서 발급 후 업로드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[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지방자치단체 입찰 및 계약집행기준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]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 제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1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장 제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2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절 선금 및 대가지급</a:t>
                      </a:r>
                      <a:endParaRPr lang="en-US" altLang="ko-KR" sz="1150" b="0" dirty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endParaRPr>
                    </a:p>
                    <a:p>
                      <a:pPr algn="ctr" latinLnBrk="1"/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7. 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대가지급 시 구비서류</a:t>
                      </a:r>
                      <a:endParaRPr lang="en-US" altLang="ko-KR" sz="1150" b="0" dirty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다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. </a:t>
                      </a:r>
                      <a:r>
                        <a:rPr lang="ko-KR" altLang="en-US" sz="1150" b="0" u="sng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선금</a:t>
                      </a:r>
                      <a:r>
                        <a:rPr lang="en-US" altLang="ko-KR" sz="1150" b="0" u="sng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, </a:t>
                      </a:r>
                      <a:r>
                        <a:rPr lang="ko-KR" altLang="en-US" sz="1150" b="0" u="sng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보증금을 지급하는 경우 보증서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와 필요한 담보권의 확보</a:t>
                      </a:r>
                    </a:p>
                    <a:p>
                      <a:pPr algn="ctr" latinLnBrk="1"/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바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. 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준공금인 경우 준공검사조서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, </a:t>
                      </a:r>
                      <a:r>
                        <a:rPr lang="ko-KR" altLang="en-US" sz="1150" b="0" u="sng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하자보증서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905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8</a:t>
                      </a:r>
                      <a:endParaRPr lang="ko-KR" altLang="en-US" sz="1150" b="0" dirty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지역개발채권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/</a:t>
                      </a:r>
                    </a:p>
                    <a:p>
                      <a:pPr algn="ctr" latinLnBrk="1"/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도시철도채권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50" b="0" dirty="0">
                          <a:solidFill>
                            <a:schemeClr val="tx1"/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e</a:t>
                      </a:r>
                      <a:r>
                        <a:rPr lang="ko-KR" altLang="en-US" sz="1150" b="0" dirty="0">
                          <a:solidFill>
                            <a:schemeClr val="tx1"/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호조</a:t>
                      </a:r>
                      <a:r>
                        <a:rPr lang="en-US" altLang="ko-KR" sz="1150" b="0" baseline="30000" dirty="0">
                          <a:solidFill>
                            <a:schemeClr val="tx1"/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+</a:t>
                      </a:r>
                      <a:r>
                        <a:rPr lang="ko-KR" altLang="en-US" sz="1150" b="0" dirty="0" err="1">
                          <a:solidFill>
                            <a:schemeClr val="tx1"/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빌에서</a:t>
                      </a:r>
                      <a:r>
                        <a:rPr lang="ko-KR" altLang="en-US" sz="1150" b="0" dirty="0">
                          <a:solidFill>
                            <a:schemeClr val="tx1"/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 매입신청</a:t>
                      </a:r>
                      <a:r>
                        <a:rPr lang="en-US" altLang="ko-KR" sz="1150" b="0" dirty="0">
                          <a:solidFill>
                            <a:schemeClr val="tx1"/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150" b="0" dirty="0">
                          <a:solidFill>
                            <a:schemeClr val="tx1"/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완료 후 </a:t>
                      </a:r>
                      <a:r>
                        <a:rPr lang="ko-KR" altLang="en-US" sz="1150" b="0" dirty="0" err="1">
                          <a:solidFill>
                            <a:schemeClr val="tx1"/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매입필증</a:t>
                      </a:r>
                      <a:r>
                        <a:rPr lang="ko-KR" altLang="en-US" sz="1150" b="0" dirty="0">
                          <a:solidFill>
                            <a:schemeClr val="tx1"/>
                          </a:solidFill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 자동등록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[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지방자치단체 입찰 및 계약집행기준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]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 제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1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장 제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2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절 선금 및 대가지급</a:t>
                      </a:r>
                      <a:endParaRPr lang="en-US" altLang="ko-KR" sz="1150" b="0" dirty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자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. </a:t>
                      </a:r>
                      <a:r>
                        <a:rPr lang="ko-KR" altLang="en-US" sz="1150" b="0" u="sng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그밖에 계약담당자가 대금지급에 필요하다고 판단되는 서류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905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9</a:t>
                      </a:r>
                      <a:endParaRPr lang="ko-KR" altLang="en-US" sz="1150" b="0" dirty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사업자등록증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기타서류 항목에 업로드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[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지방자치단체 입찰 및 계약집행기준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]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 제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1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장 제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2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절 선금 및 대가지급</a:t>
                      </a:r>
                      <a:endParaRPr lang="en-US" altLang="ko-KR" sz="1150" b="0" dirty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endParaRPr>
                    </a:p>
                    <a:p>
                      <a:pPr algn="ctr" latinLnBrk="1"/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자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. </a:t>
                      </a:r>
                      <a:r>
                        <a:rPr lang="ko-KR" altLang="en-US" sz="1150" b="0" u="sng" dirty="0" err="1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그밖에</a:t>
                      </a:r>
                      <a:r>
                        <a:rPr lang="ko-KR" altLang="en-US" sz="1150" b="0" u="sng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 계약담당자가 대금지급에 필요하다고 판단되는 서류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905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10</a:t>
                      </a:r>
                      <a:endParaRPr lang="ko-KR" altLang="en-US" sz="1150" b="0" dirty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기타 서류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기타서류 항목에 업로드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통장사본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, 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기성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/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준공검사조서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, </a:t>
                      </a:r>
                      <a:r>
                        <a:rPr lang="ko-KR" altLang="en-US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하도급지급 입증서류</a:t>
                      </a:r>
                      <a:r>
                        <a:rPr lang="en-US" altLang="ko-KR" sz="1150" b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, </a:t>
                      </a:r>
                      <a:r>
                        <a:rPr lang="ko-KR" altLang="en-US" sz="1150" b="0" baseline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선금사용계획</a:t>
                      </a:r>
                      <a:r>
                        <a:rPr lang="en-US" altLang="ko-KR" sz="1150" b="0" baseline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/</a:t>
                      </a:r>
                      <a:r>
                        <a:rPr lang="ko-KR" altLang="en-US" sz="1150" b="0" baseline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확인서</a:t>
                      </a:r>
                      <a:r>
                        <a:rPr lang="en-US" altLang="ko-KR" sz="1150" b="0" baseline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, </a:t>
                      </a:r>
                      <a:br>
                        <a:rPr lang="en-US" altLang="ko-KR" sz="1150" b="0" baseline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</a:br>
                      <a:r>
                        <a:rPr lang="ko-KR" altLang="en-US" sz="1150" b="0" baseline="0" dirty="0">
                          <a:latin typeface="KoPub돋움체 Bold" panose="00000800000000000000" pitchFamily="2" charset="-127"/>
                          <a:ea typeface="KoPub돋움체 Bold" panose="00000800000000000000" pitchFamily="2" charset="-127"/>
                        </a:rPr>
                        <a:t>그 밖에 대금지급을 위해 필요한 서류</a:t>
                      </a:r>
                      <a:endParaRPr lang="ko-KR" altLang="en-US" sz="1150" b="0" dirty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62726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>
            <a:extLst>
              <a:ext uri="{FF2B5EF4-FFF2-40B4-BE49-F238E27FC236}">
                <a16:creationId xmlns:a16="http://schemas.microsoft.com/office/drawing/2014/main" id="{D3BEBB46-CD31-4999-BEA6-B0641E2825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81" y="274517"/>
            <a:ext cx="1142164" cy="60640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1226B96-0B9D-4842-A033-CBFF5A20580C}"/>
              </a:ext>
            </a:extLst>
          </p:cNvPr>
          <p:cNvSpPr txBox="1"/>
          <p:nvPr/>
        </p:nvSpPr>
        <p:spPr>
          <a:xfrm>
            <a:off x="3032237" y="1700941"/>
            <a:ext cx="3841527" cy="106875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>
            <a:defPPr>
              <a:defRPr lang="ko-KR"/>
            </a:defPPr>
            <a:lvl1pPr algn="ctr" defTabSz="871690" latinLnBrk="0">
              <a:lnSpc>
                <a:spcPct val="110000"/>
              </a:lnSpc>
              <a:buClr>
                <a:srgbClr val="447FC1"/>
              </a:buClr>
              <a:buSzPct val="50000"/>
              <a:defRPr sz="2000">
                <a:ln w="1270">
                  <a:solidFill>
                    <a:srgbClr val="EF2577">
                      <a:alpha val="10000"/>
                    </a:srgbClr>
                  </a:solidFill>
                </a:ln>
                <a:solidFill>
                  <a:srgbClr val="EF2577"/>
                </a:solidFill>
                <a:latin typeface="고도 B" panose="02000503000000020004" pitchFamily="2" charset="-127"/>
                <a:ea typeface="고도 B" panose="02000503000000020004" pitchFamily="2" charset="-127"/>
              </a:defRPr>
            </a:lvl1pPr>
            <a:lvl2pPr marL="533823" defTabSz="1067646"/>
            <a:lvl3pPr marL="1067646" defTabSz="1067646"/>
            <a:lvl4pPr marL="1601470" defTabSz="1067646"/>
            <a:lvl5pPr marL="2135293" defTabSz="1067646"/>
            <a:lvl6pPr marL="2669116" defTabSz="1067646"/>
            <a:lvl7pPr marL="3202939" defTabSz="1067646"/>
            <a:lvl8pPr marL="3736762" defTabSz="1067646"/>
            <a:lvl9pPr marL="4270585" defTabSz="1067646"/>
          </a:lstStyle>
          <a:p>
            <a:pPr algn="l" defTabSz="914400" latinLnBrk="1"/>
            <a:r>
              <a:rPr lang="ko-KR" altLang="en-US" sz="6600" spc="-140" dirty="0">
                <a:solidFill>
                  <a:srgbClr val="0070C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감사합니다</a:t>
            </a:r>
            <a:r>
              <a:rPr lang="en-US" altLang="ko-KR" sz="6600" spc="-140" dirty="0">
                <a:solidFill>
                  <a:srgbClr val="0070C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.</a:t>
            </a:r>
            <a:endParaRPr lang="ko-KR" altLang="en-US" sz="6600" spc="-140" dirty="0">
              <a:solidFill>
                <a:srgbClr val="0070C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90226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2F2F2"/>
        </a:solidFill>
        <a:ln>
          <a:noFill/>
        </a:ln>
      </a:spPr>
      <a:bodyPr rtlCol="0" anchor="ctr"/>
      <a:lstStyle>
        <a:defPPr algn="ctr">
          <a:defRPr sz="1100" b="1" spc="-60" dirty="0">
            <a:ln>
              <a:solidFill>
                <a:schemeClr val="accent1">
                  <a:alpha val="0"/>
                </a:schemeClr>
              </a:solidFill>
            </a:ln>
            <a:solidFill>
              <a:schemeClr val="tx1">
                <a:lumMod val="85000"/>
                <a:lumOff val="15000"/>
              </a:schemeClr>
            </a:solidFill>
            <a:latin typeface="KoPub돋움체 Medium" panose="02020603020101020101" pitchFamily="18" charset="-127"/>
            <a:ea typeface="KoPub돋움체 Medium" panose="02020603020101020101" pitchFamily="18" charset="-12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29134</TotalTime>
  <Words>1213</Words>
  <Application>Microsoft Office PowerPoint</Application>
  <PresentationFormat>A4 용지(210x297mm)</PresentationFormat>
  <Paragraphs>239</Paragraphs>
  <Slides>22</Slides>
  <Notes>21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9" baseType="lpstr">
      <vt:lpstr>KoPub바탕체 Bold</vt:lpstr>
      <vt:lpstr>나눔스퀘어 Bold</vt:lpstr>
      <vt:lpstr>Wingdings</vt:lpstr>
      <vt:lpstr>KoPub돋움체 Medium</vt:lpstr>
      <vt:lpstr>KoPub돋움체 Bold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김은심</dc:creator>
  <cp:lastModifiedBy>User</cp:lastModifiedBy>
  <cp:revision>3253</cp:revision>
  <cp:lastPrinted>2026-06-30T08:58:46Z</cp:lastPrinted>
  <dcterms:created xsi:type="dcterms:W3CDTF">2019-10-28T11:19:12Z</dcterms:created>
  <dcterms:modified xsi:type="dcterms:W3CDTF">2026-10-15T07:50:51Z</dcterms:modified>
</cp:coreProperties>
</file>