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  <p:sldMasterId id="2147483707" r:id="rId5"/>
  </p:sldMasterIdLst>
  <p:notesMasterIdLst>
    <p:notesMasterId r:id="rId16"/>
  </p:notesMasterIdLst>
  <p:sldIdLst>
    <p:sldId id="614" r:id="rId6"/>
    <p:sldId id="620" r:id="rId7"/>
    <p:sldId id="621" r:id="rId8"/>
    <p:sldId id="622" r:id="rId9"/>
    <p:sldId id="625" r:id="rId10"/>
    <p:sldId id="626" r:id="rId11"/>
    <p:sldId id="627" r:id="rId12"/>
    <p:sldId id="628" r:id="rId13"/>
    <p:sldId id="630" r:id="rId14"/>
    <p:sldId id="629" r:id="rId15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DF068EAF-48BC-4074-B093-281D74CC39FD}">
          <p14:sldIdLst>
            <p14:sldId id="614"/>
            <p14:sldId id="620"/>
            <p14:sldId id="621"/>
            <p14:sldId id="622"/>
            <p14:sldId id="625"/>
            <p14:sldId id="626"/>
            <p14:sldId id="627"/>
            <p14:sldId id="628"/>
            <p14:sldId id="630"/>
            <p14:sldId id="629"/>
          </p14:sldIdLst>
        </p14:section>
        <p14:section name="첨부 자료" id="{A0ECDB4A-177E-4560-84B7-6DD51FEAA4C8}">
          <p14:sldIdLst/>
        </p14:section>
        <p14:section name="포맷 모음" id="{DE18BD93-7ACF-4C49-ACD9-8B74D1BD6CC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3120">
          <p15:clr>
            <a:srgbClr val="A4A3A4"/>
          </p15:clr>
        </p15:guide>
        <p15:guide id="3" pos="262">
          <p15:clr>
            <a:srgbClr val="A4A3A4"/>
          </p15:clr>
        </p15:guide>
        <p15:guide id="4" pos="5978">
          <p15:clr>
            <a:srgbClr val="A4A3A4"/>
          </p15:clr>
        </p15:guide>
        <p15:guide id="5" pos="1306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orient="horz" pos="482">
          <p15:clr>
            <a:srgbClr val="A4A3A4"/>
          </p15:clr>
        </p15:guide>
        <p15:guide id="8" orient="horz" pos="4065">
          <p15:clr>
            <a:srgbClr val="A4A3A4"/>
          </p15:clr>
        </p15:guide>
        <p15:guide id="9" pos="716">
          <p15:clr>
            <a:srgbClr val="A4A3A4"/>
          </p15:clr>
        </p15:guide>
        <p15:guide id="10" pos="172">
          <p15:clr>
            <a:srgbClr val="A4A3A4"/>
          </p15:clr>
        </p15:guide>
        <p15:guide id="11" pos="6068">
          <p15:clr>
            <a:srgbClr val="A4A3A4"/>
          </p15:clr>
        </p15:guide>
        <p15:guide id="12" pos="16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김문진/책임/오픈이노베이션팀(munjin7.kim@lge.com)" initials="김" lastIdx="1" clrIdx="0">
    <p:extLst>
      <p:ext uri="{19B8F6BF-5375-455C-9EA6-DF929625EA0E}">
        <p15:presenceInfo xmlns:p15="http://schemas.microsoft.com/office/powerpoint/2012/main" userId="S-1-5-21-2543426832-1914326140-3112152631-16857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186"/>
    <a:srgbClr val="008000"/>
    <a:srgbClr val="FF0000"/>
    <a:srgbClr val="A6A6A6"/>
    <a:srgbClr val="006600"/>
    <a:srgbClr val="FFFFCC"/>
    <a:srgbClr val="0000FF"/>
    <a:srgbClr val="DEF6FE"/>
    <a:srgbClr val="CCFFFF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6EB945-31E2-487E-A25A-ECCE08FD9724}" v="2" dt="2026-02-24T09:37:51.0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6429" autoAdjust="0"/>
  </p:normalViewPr>
  <p:slideViewPr>
    <p:cSldViewPr>
      <p:cViewPr varScale="1">
        <p:scale>
          <a:sx n="113" d="100"/>
          <a:sy n="113" d="100"/>
        </p:scale>
        <p:origin x="1248" y="108"/>
      </p:cViewPr>
      <p:guideLst>
        <p:guide orient="horz" pos="4319"/>
        <p:guide pos="3120"/>
        <p:guide pos="262"/>
        <p:guide pos="5978"/>
        <p:guide pos="1306"/>
        <p:guide orient="horz" pos="346"/>
        <p:guide orient="horz" pos="482"/>
        <p:guide orient="horz" pos="4065"/>
        <p:guide pos="716"/>
        <p:guide pos="172"/>
        <p:guide pos="6068"/>
        <p:guide pos="16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39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조경진/책임/AX Task" userId="S::jinny.cho@lge.com::d961d6c3-b1af-4968-b539-96c80ce556e1" providerId="AD" clId="Web-{566EB945-31E2-487E-A25A-ECCE08FD9724}"/>
    <pc:docChg chg="modSld">
      <pc:chgData name="조경진/책임/AX Task" userId="S::jinny.cho@lge.com::d961d6c3-b1af-4968-b539-96c80ce556e1" providerId="AD" clId="Web-{566EB945-31E2-487E-A25A-ECCE08FD9724}" dt="2026-02-24T09:37:51.047" v="1"/>
      <pc:docMkLst>
        <pc:docMk/>
      </pc:docMkLst>
      <pc:sldChg chg="modSp">
        <pc:chgData name="조경진/책임/AX Task" userId="S::jinny.cho@lge.com::d961d6c3-b1af-4968-b539-96c80ce556e1" providerId="AD" clId="Web-{566EB945-31E2-487E-A25A-ECCE08FD9724}" dt="2026-02-24T09:37:51.047" v="1"/>
        <pc:sldMkLst>
          <pc:docMk/>
          <pc:sldMk cId="4023330440" sldId="620"/>
        </pc:sldMkLst>
        <pc:graphicFrameChg chg="modGraphic">
          <ac:chgData name="조경진/책임/AX Task" userId="S::jinny.cho@lge.com::d961d6c3-b1af-4968-b539-96c80ce556e1" providerId="AD" clId="Web-{566EB945-31E2-487E-A25A-ECCE08FD9724}" dt="2026-02-24T09:37:51.047" v="1"/>
          <ac:graphicFrameMkLst>
            <pc:docMk/>
            <pc:sldMk cId="4023330440" sldId="620"/>
            <ac:graphicFrameMk id="15" creationId="{C59B97EC-B651-0C09-F843-690A47CB86B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6F4AB-7F43-4D3A-8267-5C9D8AE8921C}" type="datetimeFigureOut">
              <a:rPr lang="ko-KR" altLang="en-US" smtClean="0"/>
              <a:t>2026-09-14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7CEE7-24BF-49B4-AB6B-7BCF6A3104F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012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 userDrawn="1"/>
        </p:nvSpPr>
        <p:spPr bwMode="gray">
          <a:xfrm>
            <a:off x="4442044" y="6660775"/>
            <a:ext cx="10150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800" dirty="0">
                <a:solidFill>
                  <a:srgbClr val="A50034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800" b="0" dirty="0">
                <a:solidFill>
                  <a:srgbClr val="A50034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800" dirty="0">
                <a:solidFill>
                  <a:srgbClr val="A50034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800" dirty="0">
              <a:solidFill>
                <a:srgbClr val="A50034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grpSp>
        <p:nvGrpSpPr>
          <p:cNvPr id="11" name="그룹 10"/>
          <p:cNvGrpSpPr/>
          <p:nvPr userDrawn="1"/>
        </p:nvGrpSpPr>
        <p:grpSpPr>
          <a:xfrm>
            <a:off x="200025" y="188913"/>
            <a:ext cx="9505950" cy="6480175"/>
            <a:chOff x="200025" y="188913"/>
            <a:chExt cx="9505950" cy="6480175"/>
          </a:xfrm>
        </p:grpSpPr>
        <p:grpSp>
          <p:nvGrpSpPr>
            <p:cNvPr id="12" name="그룹 11"/>
            <p:cNvGrpSpPr/>
            <p:nvPr/>
          </p:nvGrpSpPr>
          <p:grpSpPr>
            <a:xfrm>
              <a:off x="200025" y="188913"/>
              <a:ext cx="9505950" cy="6480175"/>
              <a:chOff x="200025" y="188913"/>
              <a:chExt cx="9505950" cy="6480175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00025" y="188913"/>
                <a:ext cx="9505950" cy="6480175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9" tIns="45715" rIns="91429" bIns="45715"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15" name="Picture 2" descr="C:\ECM\TEMP\부서함\Brand담당\20년 연간업무계획\디지털 그래픽 모티브 개발★\★1st Manual Official Release\Graphic Asset_v1.0\1. Main motif - Solid color\png\Main_motif-LG_red_solid.pn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8574" b="66436"/>
              <a:stretch/>
            </p:blipFill>
            <p:spPr bwMode="auto">
              <a:xfrm>
                <a:off x="200025" y="188913"/>
                <a:ext cx="735289" cy="21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" descr="C:\ECM\TEMP\부서함\Brand담당\20년 연간업무계획\디지털 그래픽 모티브 개발★\★1st Manual Official Release\Graphic Asset_v1.0\1. Main motif - Solid color\png\Main_motif-LG_red_solid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355" t="77614"/>
              <a:stretch/>
            </p:blipFill>
            <p:spPr bwMode="auto">
              <a:xfrm>
                <a:off x="8249308" y="5229088"/>
                <a:ext cx="1456667" cy="144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3" name="Picture 2" descr="C:\ECM\TEMP\부서함\Brand담당\CI 매뉴얼★\★로고파일-자회사名\14년ver\(주)LG\LG_가로조합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5866" y="5137700"/>
              <a:ext cx="824060" cy="361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7332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/>
          <p:cNvSpPr txBox="1">
            <a:spLocks noChangeArrowheads="1"/>
          </p:cNvSpPr>
          <p:nvPr userDrawn="1"/>
        </p:nvSpPr>
        <p:spPr bwMode="gray">
          <a:xfrm>
            <a:off x="4442044" y="6660775"/>
            <a:ext cx="10150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800" dirty="0">
                <a:solidFill>
                  <a:prstClr val="black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800" b="0" dirty="0">
                <a:solidFill>
                  <a:prstClr val="black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800" dirty="0">
                <a:solidFill>
                  <a:prstClr val="black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800" dirty="0">
              <a:solidFill>
                <a:prstClr val="black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grpSp>
        <p:nvGrpSpPr>
          <p:cNvPr id="11" name="그룹 10"/>
          <p:cNvGrpSpPr/>
          <p:nvPr userDrawn="1"/>
        </p:nvGrpSpPr>
        <p:grpSpPr>
          <a:xfrm>
            <a:off x="200025" y="188913"/>
            <a:ext cx="9505950" cy="6480175"/>
            <a:chOff x="200025" y="188913"/>
            <a:chExt cx="9505950" cy="6480175"/>
          </a:xfrm>
        </p:grpSpPr>
        <p:sp>
          <p:nvSpPr>
            <p:cNvPr id="12" name="직사각형 11"/>
            <p:cNvSpPr/>
            <p:nvPr/>
          </p:nvSpPr>
          <p:spPr>
            <a:xfrm>
              <a:off x="200025" y="188913"/>
              <a:ext cx="9505950" cy="6480175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5" rIns="91429" bIns="45715"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pic>
          <p:nvPicPr>
            <p:cNvPr id="13" name="Picture 3" descr="C:\ECM\TEMP\부서함\Brand담당\20년 연간업무계획\디지털 그래픽 모티브 개발★\★1st Manual Official Release\Graphic Asset_v1.0\1. Main motif - Solid color\png\Main_motif-LG_grey_solid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r="88574" b="66425"/>
            <a:stretch/>
          </p:blipFill>
          <p:spPr bwMode="auto">
            <a:xfrm>
              <a:off x="200025" y="188913"/>
              <a:ext cx="735032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3" descr="C:\ECM\TEMP\부서함\Brand담당\20년 연간업무계획\디지털 그래픽 모티브 개발★\★1st Manual Official Release\Graphic Asset_v1.0\1. Main motif - Solid color\png\Main_motif-LG_grey_solid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82" t="77634"/>
            <a:stretch/>
          </p:blipFill>
          <p:spPr bwMode="auto">
            <a:xfrm>
              <a:off x="8294844" y="5229088"/>
              <a:ext cx="1411131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6210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 userDrawn="1"/>
        </p:nvCxnSpPr>
        <p:spPr>
          <a:xfrm>
            <a:off x="200025" y="544512"/>
            <a:ext cx="950595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744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704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09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6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19932B-AADB-3BE7-193C-F7054ABDCBE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281488" y="63500"/>
            <a:ext cx="1377950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12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LGE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92569903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3575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3575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3575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3575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3575">
          <a:solidFill>
            <a:schemeClr val="tx2"/>
          </a:solidFill>
          <a:latin typeface="굴림" charset="-127"/>
          <a:ea typeface="굴림" charset="-127"/>
        </a:defRPr>
      </a:lvl5pPr>
      <a:lvl6pPr marL="371475" algn="ctr" rtl="0" fontAlgn="base" latinLnBrk="1">
        <a:spcBef>
          <a:spcPct val="0"/>
        </a:spcBef>
        <a:spcAft>
          <a:spcPct val="0"/>
        </a:spcAft>
        <a:defRPr kumimoji="1" sz="3575">
          <a:solidFill>
            <a:schemeClr val="tx2"/>
          </a:solidFill>
          <a:latin typeface="굴림" charset="-127"/>
          <a:ea typeface="굴림" charset="-127"/>
        </a:defRPr>
      </a:lvl6pPr>
      <a:lvl7pPr marL="742950" algn="ctr" rtl="0" fontAlgn="base" latinLnBrk="1">
        <a:spcBef>
          <a:spcPct val="0"/>
        </a:spcBef>
        <a:spcAft>
          <a:spcPct val="0"/>
        </a:spcAft>
        <a:defRPr kumimoji="1" sz="3575">
          <a:solidFill>
            <a:schemeClr val="tx2"/>
          </a:solidFill>
          <a:latin typeface="굴림" charset="-127"/>
          <a:ea typeface="굴림" charset="-127"/>
        </a:defRPr>
      </a:lvl7pPr>
      <a:lvl8pPr marL="1114425" algn="ctr" rtl="0" fontAlgn="base" latinLnBrk="1">
        <a:spcBef>
          <a:spcPct val="0"/>
        </a:spcBef>
        <a:spcAft>
          <a:spcPct val="0"/>
        </a:spcAft>
        <a:defRPr kumimoji="1" sz="3575">
          <a:solidFill>
            <a:schemeClr val="tx2"/>
          </a:solidFill>
          <a:latin typeface="굴림" charset="-127"/>
          <a:ea typeface="굴림" charset="-127"/>
        </a:defRPr>
      </a:lvl8pPr>
      <a:lvl9pPr marL="1485900" algn="ctr" rtl="0" fontAlgn="base" latinLnBrk="1">
        <a:spcBef>
          <a:spcPct val="0"/>
        </a:spcBef>
        <a:spcAft>
          <a:spcPct val="0"/>
        </a:spcAft>
        <a:defRPr kumimoji="1" sz="3575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278606" indent="-278606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600">
          <a:solidFill>
            <a:schemeClr val="tx1"/>
          </a:solidFill>
          <a:latin typeface="+mn-lt"/>
          <a:ea typeface="+mn-ea"/>
          <a:cs typeface="+mn-cs"/>
        </a:defRPr>
      </a:lvl1pPr>
      <a:lvl2pPr marL="603647" indent="-232172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275">
          <a:solidFill>
            <a:schemeClr val="tx1"/>
          </a:solidFill>
          <a:latin typeface="+mn-lt"/>
          <a:ea typeface="+mn-ea"/>
        </a:defRPr>
      </a:lvl2pPr>
      <a:lvl3pPr marL="928688" indent="-185738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950">
          <a:solidFill>
            <a:schemeClr val="tx1"/>
          </a:solidFill>
          <a:latin typeface="+mn-lt"/>
          <a:ea typeface="+mn-ea"/>
        </a:defRPr>
      </a:lvl3pPr>
      <a:lvl4pPr marL="1300163" indent="-185738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625">
          <a:solidFill>
            <a:schemeClr val="tx1"/>
          </a:solidFill>
          <a:latin typeface="+mn-lt"/>
          <a:ea typeface="+mn-ea"/>
        </a:defRPr>
      </a:lvl4pPr>
      <a:lvl5pPr marL="1671638" indent="-185738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5pPr>
      <a:lvl6pPr marL="2043113" indent="-185738" algn="l" rtl="0" fontAlgn="base" latinLnBrk="1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6pPr>
      <a:lvl7pPr marL="2414588" indent="-185738" algn="l" rtl="0" fontAlgn="base" latinLnBrk="1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7pPr>
      <a:lvl8pPr marL="2786063" indent="-185738" algn="l" rtl="0" fontAlgn="base" latinLnBrk="1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8pPr>
      <a:lvl9pPr marL="3157538" indent="-185738" algn="l" rtl="0" fontAlgn="base" latinLnBrk="1">
        <a:spcBef>
          <a:spcPct val="20000"/>
        </a:spcBef>
        <a:spcAft>
          <a:spcPct val="0"/>
        </a:spcAft>
        <a:buChar char="»"/>
        <a:defRPr kumimoji="1" sz="162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67"/>
          <p:cNvSpPr>
            <a:spLocks noChangeArrowheads="1"/>
          </p:cNvSpPr>
          <p:nvPr/>
        </p:nvSpPr>
        <p:spPr bwMode="auto">
          <a:xfrm>
            <a:off x="488504" y="476672"/>
            <a:ext cx="59766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856" tIns="0" rIns="14619" bIns="0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/>
                <a:cs typeface="Arial" panose="020B0604020202020204" pitchFamily="34" charset="0"/>
              </a:rPr>
              <a:t>#1. </a:t>
            </a:r>
            <a:r>
              <a:rPr lang="ko-KR" altLang="en-US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/>
                <a:cs typeface="Arial" panose="020B0604020202020204" pitchFamily="34" charset="0"/>
              </a:rPr>
              <a:t>지원서</a:t>
            </a:r>
            <a:endParaRPr lang="en-US" altLang="ko-KR" b="1" dirty="0">
              <a:solidFill>
                <a:srgbClr val="000000"/>
              </a:solidFill>
              <a:latin typeface="Arial Narrow" panose="020B0606020202030204" pitchFamily="34" charset="0"/>
              <a:ea typeface="LG스마트체 Regular"/>
              <a:cs typeface="Arial" panose="020B0604020202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88504" y="4797152"/>
            <a:ext cx="9001000" cy="8540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defTabSz="457232" latinLnBrk="0">
              <a:lnSpc>
                <a:spcPct val="150000"/>
              </a:lnSpc>
              <a:defRPr/>
            </a:pPr>
            <a:r>
              <a:rPr lang="en-US" altLang="ko-KR" sz="1100" kern="0" spc="-100" dirty="0">
                <a:solidFill>
                  <a:prstClr val="black"/>
                </a:solidFill>
              </a:rPr>
              <a:t>[</a:t>
            </a:r>
            <a:r>
              <a:rPr lang="ko-KR" altLang="en-US" sz="1100" kern="0" spc="-100" dirty="0">
                <a:solidFill>
                  <a:prstClr val="black"/>
                </a:solidFill>
              </a:rPr>
              <a:t>제출서류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]</a:t>
            </a:r>
          </a:p>
          <a:p>
            <a:pPr marL="228600" lvl="0" indent="-228600" defTabSz="457232" latinLnBrk="0">
              <a:lnSpc>
                <a:spcPct val="150000"/>
              </a:lnSpc>
              <a:buAutoNum type="arabicPeriod"/>
              <a:defRPr/>
            </a:pPr>
            <a:r>
              <a:rPr lang="ko-KR" altLang="en-US" sz="1100" kern="0" spc="-100" dirty="0">
                <a:solidFill>
                  <a:prstClr val="black"/>
                </a:solidFill>
              </a:rPr>
              <a:t>지원서 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(</a:t>
            </a:r>
            <a:r>
              <a:rPr lang="ko-KR" altLang="en-US" sz="1100" kern="0" spc="-100" dirty="0">
                <a:solidFill>
                  <a:prstClr val="black"/>
                </a:solidFill>
              </a:rPr>
              <a:t>최대 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10</a:t>
            </a:r>
            <a:r>
              <a:rPr lang="ko-KR" altLang="en-US" sz="1100" kern="0" spc="-100" dirty="0">
                <a:solidFill>
                  <a:prstClr val="black"/>
                </a:solidFill>
              </a:rPr>
              <a:t>페이지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)</a:t>
            </a:r>
          </a:p>
          <a:p>
            <a:pPr marL="228600" lvl="0" indent="-228600" defTabSz="457232" latinLnBrk="0">
              <a:lnSpc>
                <a:spcPct val="150000"/>
              </a:lnSpc>
              <a:buAutoNum type="arabicPeriod"/>
              <a:defRPr/>
            </a:pPr>
            <a:r>
              <a:rPr lang="ko-KR" altLang="en-US" sz="1100" kern="0" spc="-100" dirty="0">
                <a:solidFill>
                  <a:prstClr val="black"/>
                </a:solidFill>
              </a:rPr>
              <a:t>최근 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IR </a:t>
            </a:r>
            <a:r>
              <a:rPr lang="ko-KR" altLang="en-US" sz="1100" kern="0" spc="-100" dirty="0">
                <a:solidFill>
                  <a:prstClr val="black"/>
                </a:solidFill>
              </a:rPr>
              <a:t>자료</a:t>
            </a:r>
            <a:endParaRPr lang="en-US" altLang="ko-KR" sz="1100" kern="0" spc="-100" dirty="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EB42D2-EE71-3445-8651-74EDCCAA8161}"/>
              </a:ext>
            </a:extLst>
          </p:cNvPr>
          <p:cNvSpPr txBox="1"/>
          <p:nvPr/>
        </p:nvSpPr>
        <p:spPr>
          <a:xfrm>
            <a:off x="776536" y="1257550"/>
            <a:ext cx="8208912" cy="1146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b="1"/>
              <a:t>전형 </a:t>
            </a:r>
            <a:r>
              <a:rPr lang="en-US" altLang="ko-KR" b="1"/>
              <a:t>: 2026 </a:t>
            </a:r>
            <a:r>
              <a:rPr lang="ko-KR" altLang="en-US" b="1"/>
              <a:t>이노폴리스 </a:t>
            </a:r>
            <a:r>
              <a:rPr lang="en-US" altLang="ko-KR" b="1"/>
              <a:t>X LG Open innovation meetup day </a:t>
            </a:r>
            <a:endParaRPr lang="en-US" altLang="ko-KR" b="1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b="1"/>
              <a:t>기업명</a:t>
            </a:r>
            <a:r>
              <a:rPr lang="en-US" altLang="ko-KR" b="1"/>
              <a:t>:</a:t>
            </a:r>
            <a:endParaRPr lang="en-US" altLang="ko-KR" b="1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b="1" dirty="0"/>
              <a:t>지원 기술 </a:t>
            </a:r>
            <a:r>
              <a:rPr lang="ko-KR" altLang="en-US" b="1"/>
              <a:t>분야</a:t>
            </a:r>
            <a:r>
              <a:rPr lang="en-US" altLang="ko-KR" b="1"/>
              <a:t> :</a:t>
            </a:r>
            <a:endParaRPr lang="en-US" altLang="ko-K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51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58895"/>
              </p:ext>
            </p:extLst>
          </p:nvPr>
        </p:nvGraphicFramePr>
        <p:xfrm>
          <a:off x="4237738" y="4545056"/>
          <a:ext cx="5472608" cy="2052295"/>
        </p:xfrm>
        <a:graphic>
          <a:graphicData uri="http://schemas.openxmlformats.org/drawingml/2006/table">
            <a:tbl>
              <a:tblPr firstRow="1" bandRow="1"/>
              <a:tblGrid>
                <a:gridCol w="468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4995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ko-KR" altLang="en-US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단계</a:t>
                      </a:r>
                      <a:endParaRPr lang="en-US" altLang="ko-KR" sz="1000" b="1" i="0" kern="12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ko-KR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(</a:t>
                      </a:r>
                      <a:r>
                        <a:rPr lang="ko-KR" altLang="en-US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진행중 </a:t>
                      </a:r>
                      <a:r>
                        <a:rPr lang="en-US" altLang="ko-KR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or </a:t>
                      </a:r>
                      <a:r>
                        <a:rPr lang="ko-KR" altLang="en-US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완료</a:t>
                      </a:r>
                      <a:r>
                        <a:rPr lang="en-US" altLang="ko-KR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)</a:t>
                      </a:r>
                      <a:r>
                        <a:rPr lang="ko-KR" altLang="en-US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 </a:t>
                      </a:r>
                      <a:endParaRPr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sz="1200" b="1" i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ko-KR" altLang="en-US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일자</a:t>
                      </a:r>
                      <a:endParaRPr lang="en-US" altLang="ko-KR" sz="1000" b="1" i="0" kern="12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altLang="ko-KR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(YY.MM)</a:t>
                      </a:r>
                      <a:endParaRPr lang="ko-KR" altLang="en-US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투자 총 액</a:t>
                      </a:r>
                      <a:endParaRPr lang="ko-KR" altLang="en-US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기업가치</a:t>
                      </a:r>
                    </a:p>
                    <a:p>
                      <a:pPr lvl="0" algn="ctr">
                        <a:buNone/>
                      </a:pP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(Post- Value )</a:t>
                      </a:r>
                      <a:endParaRPr lang="ko-KR" altLang="en-US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주요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 투자자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46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Seed</a:t>
                      </a:r>
                      <a:endParaRPr lang="ko-KR" altLang="en-US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ko-KR" altLang="en-US" sz="1000" b="0" i="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완료</a:t>
                      </a:r>
                      <a:endParaRPr lang="ko-KR" altLang="en-US" sz="1000" b="0" i="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ko-KR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>
                        <a:defRPr sz="1800"/>
                      </a:pPr>
                      <a:endParaRPr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defRPr sz="1800"/>
                      </a:pPr>
                      <a:endParaRPr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46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rPr 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Pre-A</a:t>
                      </a:r>
                      <a:endParaRPr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rPr lang="ko-KR" altLang="en-US" sz="1000" b="0" i="0" kern="1200">
                          <a:solidFill>
                            <a:schemeClr val="bg1">
                              <a:lumMod val="6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진행중</a:t>
                      </a:r>
                      <a:endParaRPr sz="1000" b="0" i="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ko-KR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en-US" altLang="ko-KR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46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rPr 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A</a:t>
                      </a:r>
                      <a:endParaRPr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sz="1000" b="0" i="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en-US" altLang="ko-KR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46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en-US" altLang="ko-KR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460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ko-KR" altLang="en-US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en-US" altLang="ko-KR" sz="1000" b="0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EC5F2236-D2C8-0B35-43E9-5FAD92FA9D7B}"/>
              </a:ext>
            </a:extLst>
          </p:cNvPr>
          <p:cNvSpPr txBox="1"/>
          <p:nvPr/>
        </p:nvSpPr>
        <p:spPr>
          <a:xfrm>
            <a:off x="8003621" y="4276027"/>
            <a:ext cx="177155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ko-KR" altLang="en-US" sz="1000" spc="-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(단위: </a:t>
            </a:r>
            <a:r>
              <a:rPr lang="ko-KR" altLang="en-US" sz="1000" spc="-100" dirty="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억원</a:t>
            </a:r>
            <a:r>
              <a:rPr lang="ko-KR" altLang="en-US" sz="1000" spc="-100" dirty="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)</a:t>
            </a: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C59B97EC-B651-0C09-F843-690A47CB86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900751"/>
              </p:ext>
            </p:extLst>
          </p:nvPr>
        </p:nvGraphicFramePr>
        <p:xfrm>
          <a:off x="194586" y="4293096"/>
          <a:ext cx="3888432" cy="2304256"/>
        </p:xfrm>
        <a:graphic>
          <a:graphicData uri="http://schemas.openxmlformats.org/drawingml/2006/table">
            <a:tbl>
              <a:tblPr firstRow="1" bandRow="1"/>
              <a:tblGrid>
                <a:gridCol w="606720">
                  <a:extLst>
                    <a:ext uri="{9D8B030D-6E8A-4147-A177-3AD203B41FA5}">
                      <a16:colId xmlns:a16="http://schemas.microsoft.com/office/drawing/2014/main" val="2595910367"/>
                    </a:ext>
                  </a:extLst>
                </a:gridCol>
                <a:gridCol w="1093904">
                  <a:extLst>
                    <a:ext uri="{9D8B030D-6E8A-4147-A177-3AD203B41FA5}">
                      <a16:colId xmlns:a16="http://schemas.microsoft.com/office/drawing/2014/main" val="2344546170"/>
                    </a:ext>
                  </a:extLst>
                </a:gridCol>
                <a:gridCol w="1093904">
                  <a:extLst>
                    <a:ext uri="{9D8B030D-6E8A-4147-A177-3AD203B41FA5}">
                      <a16:colId xmlns:a16="http://schemas.microsoft.com/office/drawing/2014/main" val="2630699481"/>
                    </a:ext>
                  </a:extLst>
                </a:gridCol>
                <a:gridCol w="1093904">
                  <a:extLst>
                    <a:ext uri="{9D8B030D-6E8A-4147-A177-3AD203B41FA5}">
                      <a16:colId xmlns:a16="http://schemas.microsoft.com/office/drawing/2014/main" val="3352398100"/>
                    </a:ext>
                  </a:extLst>
                </a:gridCol>
              </a:tblGrid>
              <a:tr h="235918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endParaRPr lang="ko-KR" altLang="en-US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endParaRPr lang="ko-KR" altLang="en-US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r" rtl="0" eaLnBrk="1" fontAlgn="ctr" latinLnBrk="1" hangingPunct="1"/>
                      <a:r>
                        <a:rPr kumimoji="0" lang="en-US" altLang="ko-KR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단위 </a:t>
                      </a:r>
                      <a:r>
                        <a:rPr kumimoji="0" lang="en-US" altLang="ko-KR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: </a:t>
                      </a:r>
                      <a:r>
                        <a:rPr kumimoji="0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백만원</a:t>
                      </a:r>
                      <a:r>
                        <a:rPr kumimoji="0" lang="en-US" altLang="ko-KR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</a:t>
                      </a:r>
                      <a:endParaRPr kumimoji="0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2089915"/>
                  </a:ext>
                </a:extLst>
              </a:tr>
              <a:tr h="37550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r>
                        <a:rPr kumimoji="0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구분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r>
                        <a:rPr kumimoji="0" lang="en-US" altLang="ko-KR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`24</a:t>
                      </a:r>
                      <a:r>
                        <a:rPr kumimoji="0" lang="ko-KR" altLang="en-US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년도</a:t>
                      </a:r>
                      <a:endParaRPr kumimoji="0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r>
                        <a:rPr kumimoji="0" lang="en-US" altLang="ko-KR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`25</a:t>
                      </a:r>
                      <a:r>
                        <a:rPr kumimoji="0" lang="ko-KR" altLang="en-US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년도</a:t>
                      </a:r>
                      <a:endParaRPr kumimoji="0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r>
                        <a:rPr kumimoji="0" lang="en-US" altLang="ko-KR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`26</a:t>
                      </a:r>
                      <a:r>
                        <a:rPr kumimoji="0" lang="ko-KR" altLang="en-US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년도</a:t>
                      </a:r>
                      <a:r>
                        <a:rPr kumimoji="0" lang="en-US" altLang="ko-KR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예상치</a:t>
                      </a:r>
                      <a:r>
                        <a:rPr kumimoji="0" lang="en-US" altLang="ko-KR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</a:t>
                      </a:r>
                      <a:endParaRPr kumimoji="0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430076"/>
                  </a:ext>
                </a:extLst>
              </a:tr>
              <a:tr h="49672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r>
                        <a:rPr kumimoji="0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매출 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endParaRPr kumimoji="0" 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rtl="0" eaLnBrk="1" fontAlgn="ctr" latinLnBrk="1" hangingPunct="1"/>
                      <a:endParaRPr kumimoji="0" 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r>
                        <a:rPr kumimoji="0" 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71146402"/>
                  </a:ext>
                </a:extLst>
              </a:tr>
              <a:tr h="63156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r>
                        <a:rPr kumimoji="0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순이익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endParaRPr kumimoji="0" 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rtl="0" eaLnBrk="1" fontAlgn="ctr" latinLnBrk="1" hangingPunct="1"/>
                      <a:endParaRPr kumimoji="0" 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r>
                        <a:rPr kumimoji="0" 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1707589"/>
                  </a:ext>
                </a:extLst>
              </a:tr>
              <a:tr h="56454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r>
                        <a:rPr kumimoji="0" lang="ko-KR" altLang="en-US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자산 </a:t>
                      </a:r>
                      <a:r>
                        <a:rPr kumimoji="0" lang="en-US" altLang="ko-KR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000" b="0" i="0" u="none" strike="noStrike" kern="1200" cap="none" spc="-10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자본</a:t>
                      </a:r>
                      <a:r>
                        <a:rPr kumimoji="0" lang="en-US" altLang="ko-KR" sz="1000" b="0" i="0" u="none" strike="noStrike" kern="1200" cap="none" spc="-10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  <a:cs typeface="+mn-cs"/>
                        </a:rPr>
                        <a:t>)</a:t>
                      </a:r>
                      <a:endParaRPr kumimoji="0" lang="ko-KR" alt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endParaRPr kumimoji="0" 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rtl="0" eaLnBrk="1" fontAlgn="ctr" latinLnBrk="1" hangingPunct="1"/>
                      <a:endParaRPr kumimoji="0" 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rtl="0" eaLnBrk="1" fontAlgn="ctr" latinLnBrk="1" hangingPunct="1"/>
                      <a:endParaRPr kumimoji="0" lang="en-US" sz="1000" b="0" i="0" u="none" strike="noStrike" kern="1200" cap="none" spc="-10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406500"/>
                  </a:ext>
                </a:extLst>
              </a:tr>
            </a:tbl>
          </a:graphicData>
        </a:graphic>
      </p:graphicFrame>
      <p:sp>
        <p:nvSpPr>
          <p:cNvPr id="16" name="TextBox 30"/>
          <p:cNvSpPr txBox="1"/>
          <p:nvPr/>
        </p:nvSpPr>
        <p:spPr>
          <a:xfrm>
            <a:off x="185682" y="613862"/>
            <a:ext cx="989053" cy="23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 </a:t>
            </a:r>
            <a:r>
              <a:rPr lang="ko-KR" altLang="en-US" dirty="0"/>
              <a:t>회사 개요</a:t>
            </a:r>
            <a:endParaRPr dirty="0">
              <a:latin typeface="LG스마트체 Regular"/>
              <a:ea typeface="LG스마트체 Regular"/>
              <a:cs typeface="LG스마트체 Regular"/>
              <a:sym typeface="LG스마트체 Regular"/>
            </a:endParaRPr>
          </a:p>
        </p:txBody>
      </p:sp>
      <p:sp>
        <p:nvSpPr>
          <p:cNvPr id="17" name="TextBox 30"/>
          <p:cNvSpPr txBox="1"/>
          <p:nvPr/>
        </p:nvSpPr>
        <p:spPr>
          <a:xfrm>
            <a:off x="194586" y="4204019"/>
            <a:ext cx="857607" cy="23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 </a:t>
            </a:r>
            <a:r>
              <a:rPr lang="ko-KR" altLang="en-US" dirty="0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재무현황</a:t>
            </a:r>
            <a:endParaRPr dirty="0">
              <a:latin typeface="LG스마트체 Regular"/>
              <a:ea typeface="LG스마트체 Regular"/>
              <a:cs typeface="LG스마트체 Regular"/>
              <a:sym typeface="LG스마트체 Regular"/>
            </a:endParaRPr>
          </a:p>
        </p:txBody>
      </p:sp>
      <p:sp>
        <p:nvSpPr>
          <p:cNvPr id="18" name="TextBox 30"/>
          <p:cNvSpPr txBox="1"/>
          <p:nvPr/>
        </p:nvSpPr>
        <p:spPr>
          <a:xfrm>
            <a:off x="4219260" y="4235531"/>
            <a:ext cx="1221488" cy="23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 </a:t>
            </a:r>
            <a:r>
              <a:rPr lang="ko-KR" altLang="en-US" dirty="0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투자유치 현황</a:t>
            </a:r>
            <a:endParaRPr dirty="0">
              <a:latin typeface="LG스마트체 Regular"/>
              <a:ea typeface="LG스마트체 Regular"/>
              <a:cs typeface="LG스마트체 Regular"/>
              <a:sym typeface="LG스마트체 Regular"/>
            </a:endParaRPr>
          </a:p>
        </p:txBody>
      </p:sp>
      <p:sp>
        <p:nvSpPr>
          <p:cNvPr id="21" name="Line 14"/>
          <p:cNvSpPr>
            <a:spLocks noChangeShapeType="1"/>
          </p:cNvSpPr>
          <p:nvPr/>
        </p:nvSpPr>
        <p:spPr bwMode="auto">
          <a:xfrm>
            <a:off x="0" y="476672"/>
            <a:ext cx="9906000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975" dirty="0">
              <a:solidFill>
                <a:srgbClr val="000000"/>
              </a:solidFill>
            </a:endParaRPr>
          </a:p>
        </p:txBody>
      </p:sp>
      <p:sp>
        <p:nvSpPr>
          <p:cNvPr id="22" name="TextBox 30"/>
          <p:cNvSpPr txBox="1"/>
          <p:nvPr/>
        </p:nvSpPr>
        <p:spPr>
          <a:xfrm>
            <a:off x="128464" y="133821"/>
            <a:ext cx="1721625" cy="28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8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Ⅰ. </a:t>
            </a:r>
            <a:r>
              <a:rPr lang="ko-KR" altLang="en-US" sz="18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회사 주요 현황 </a:t>
            </a:r>
            <a:endParaRPr sz="1800" dirty="0">
              <a:latin typeface="LG스마트체 Regular" panose="020B0600000101010101" pitchFamily="50" charset="-127"/>
              <a:ea typeface="LG스마트체 Regular" panose="020B0600000101010101" pitchFamily="50" charset="-127"/>
              <a:cs typeface="Arial Narrow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914076"/>
              </p:ext>
            </p:extLst>
          </p:nvPr>
        </p:nvGraphicFramePr>
        <p:xfrm>
          <a:off x="200472" y="908720"/>
          <a:ext cx="9509874" cy="3075304"/>
        </p:xfrm>
        <a:graphic>
          <a:graphicData uri="http://schemas.openxmlformats.org/drawingml/2006/table">
            <a:tbl>
              <a:tblPr firstRow="1" bandRow="1"/>
              <a:tblGrid>
                <a:gridCol w="147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0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460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2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000" b="1" i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회사명</a:t>
                      </a:r>
                      <a:endParaRPr sz="1000" b="1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sz="1000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제품</a:t>
                      </a:r>
                      <a:r>
                        <a:rPr lang="en-US" altLang="ko-KR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/</a:t>
                      </a:r>
                      <a:r>
                        <a:rPr lang="ko-KR" altLang="en-US" sz="1000" b="1" i="0" kern="12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sym typeface="맑은 고딕"/>
                        </a:rPr>
                        <a:t>서비스명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1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4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ko-KR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사업자 </a:t>
                      </a: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등록번호</a:t>
                      </a:r>
                      <a:endParaRPr altLang="en-US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US" altLang="ko-KR" sz="1000" b="1" i="0" kern="12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법인등록번호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lang="en-US" altLang="ko-KR"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42">
                <a:tc rowSpan="2"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대표이사 명 </a:t>
                      </a:r>
                      <a:endParaRPr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 sz="1800"/>
                      </a:pPr>
                      <a:endParaRPr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대표자 연락처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en-US" altLang="ko-KR"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42">
                <a:tc vMerge="1"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sz="1000" b="1" i="0">
                        <a:latin typeface="Arial Narrow"/>
                        <a:ea typeface="+mj-ea"/>
                      </a:endParaRPr>
                    </a:p>
                  </a:txBody>
                  <a:tcPr marL="36000" marR="36000" marT="36000" marB="36000" anchor="ctr">
                    <a:lnL w="6350">
                      <a:solidFill>
                        <a:schemeClr val="bg1">
                          <a:lumMod val="50000"/>
                        </a:schemeClr>
                      </a:solidFill>
                    </a:lnL>
                    <a:lnR w="6350">
                      <a:solidFill>
                        <a:schemeClr val="bg1">
                          <a:lumMod val="50000"/>
                        </a:schemeClr>
                      </a:solidFill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</a:lnT>
                    <a:lnB w="6350">
                      <a:solidFill>
                        <a:schemeClr val="bg1">
                          <a:lumMod val="50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defRPr sz="1800"/>
                      </a:pPr>
                      <a:endParaRPr sz="1000" i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j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>
                    <a:lnL w="6350">
                      <a:solidFill>
                        <a:schemeClr val="bg1">
                          <a:lumMod val="50000"/>
                        </a:schemeClr>
                      </a:solidFill>
                    </a:lnL>
                    <a:lnR w="6350">
                      <a:solidFill>
                        <a:schemeClr val="bg1">
                          <a:lumMod val="50000"/>
                        </a:schemeClr>
                      </a:solidFill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</a:lnT>
                    <a:lnB w="6350">
                      <a:solidFill>
                        <a:schemeClr val="bg1">
                          <a:lumMod val="50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sz="1000" b="1" i="0">
                        <a:solidFill>
                          <a:schemeClr val="tx1"/>
                        </a:solidFill>
                        <a:latin typeface="Arial Narrow"/>
                        <a:ea typeface="+mj-ea"/>
                      </a:endParaRPr>
                    </a:p>
                  </a:txBody>
                  <a:tcPr marL="36000" marR="36000" marT="36000" marB="36000" anchor="ctr">
                    <a:lnL w="6350">
                      <a:solidFill>
                        <a:schemeClr val="bg1">
                          <a:lumMod val="50000"/>
                        </a:schemeClr>
                      </a:solidFill>
                    </a:lnL>
                    <a:lnR w="6350">
                      <a:solidFill>
                        <a:schemeClr val="bg1">
                          <a:lumMod val="50000"/>
                        </a:schemeClr>
                      </a:solidFill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</a:lnT>
                    <a:lnB w="6350">
                      <a:solidFill>
                        <a:schemeClr val="bg1">
                          <a:lumMod val="50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 latinLnBrk="1"/>
                      <a:endParaRPr lang="en-US" altLang="ko-KR"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42">
                <a:tc rowSpan="2">
                  <a:txBody>
                    <a:bodyPr/>
                    <a:lstStyle/>
                    <a:p>
                      <a:pPr lvl="0" algn="ctr">
                        <a:buNone/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rPr lang="ko-KR" altLang="en-US" sz="1000" b="1" i="0" kern="120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설립일자</a:t>
                      </a:r>
                      <a:endParaRPr altLang="en-US" sz="1000" b="1" i="0" kern="1200" dirty="0">
                        <a:solidFill>
                          <a:schemeClr val="tx1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  <a:defRPr sz="1800"/>
                      </a:pPr>
                      <a:endParaRPr lang="en-US"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r>
                        <a:rPr lang="en-US" altLang="ko-KR" sz="1000" b="1" i="0" kern="12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소재지</a:t>
                      </a:r>
                      <a:endParaRPr lang="en-US" altLang="ko-KR" sz="1000" b="1" i="0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42">
                <a:tc vMerge="1">
                  <a:txBody>
                    <a:bodyPr/>
                    <a:lstStyle/>
                    <a:p>
                      <a:pPr lvl="0" algn="ctr">
                        <a:buNone/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altLang="en-US" sz="1000" b="1" i="0">
                        <a:latin typeface="Arial Narrow"/>
                        <a:ea typeface="+mj-ea"/>
                      </a:endParaRPr>
                    </a:p>
                  </a:txBody>
                  <a:tcPr marL="36000" marR="36000" marT="36000" marB="36000" anchor="ctr">
                    <a:lnL w="6350">
                      <a:solidFill>
                        <a:schemeClr val="bg1">
                          <a:lumMod val="50000"/>
                        </a:schemeClr>
                      </a:solidFill>
                    </a:lnL>
                    <a:lnR w="6350">
                      <a:solidFill>
                        <a:schemeClr val="bg1">
                          <a:lumMod val="50000"/>
                        </a:schemeClr>
                      </a:solidFill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</a:lnT>
                    <a:lnB w="6350">
                      <a:solidFill>
                        <a:schemeClr val="bg1">
                          <a:lumMod val="50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buNone/>
                        <a:defRPr sz="1800"/>
                      </a:pPr>
                      <a:endParaRPr sz="1000" i="0">
                        <a:solidFill>
                          <a:schemeClr val="tx1"/>
                        </a:solidFill>
                        <a:latin typeface="Arial Narrow"/>
                        <a:ea typeface="+mj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>
                    <a:lnL w="6350">
                      <a:solidFill>
                        <a:schemeClr val="bg1">
                          <a:lumMod val="50000"/>
                        </a:schemeClr>
                      </a:solidFill>
                    </a:lnL>
                    <a:lnR w="6350">
                      <a:solidFill>
                        <a:schemeClr val="bg1">
                          <a:lumMod val="50000"/>
                        </a:schemeClr>
                      </a:solidFill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</a:lnT>
                    <a:lnB w="6350">
                      <a:solidFill>
                        <a:schemeClr val="bg1">
                          <a:lumMod val="50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vl="0" algn="ctr">
                        <a:buNone/>
                        <a:defRPr sz="1100">
                          <a:latin typeface="+mn-lt"/>
                          <a:ea typeface="+mn-ea"/>
                          <a:cs typeface="+mn-cs"/>
                          <a:sym typeface="맑은 고딕"/>
                        </a:defRPr>
                      </a:pPr>
                      <a:endParaRPr lang="en-US" altLang="ko-KR" sz="1000" b="1" i="0" err="1">
                        <a:solidFill>
                          <a:schemeClr val="tx1"/>
                        </a:solidFill>
                        <a:latin typeface="Arial Narrow"/>
                        <a:ea typeface="+mj-ea"/>
                      </a:endParaRPr>
                    </a:p>
                  </a:txBody>
                  <a:tcPr marL="36000" marR="36000" marT="36000" marB="36000" anchor="ctr">
                    <a:lnL w="6350">
                      <a:solidFill>
                        <a:schemeClr val="bg1">
                          <a:lumMod val="50000"/>
                        </a:schemeClr>
                      </a:solidFill>
                    </a:lnL>
                    <a:lnR w="6350">
                      <a:solidFill>
                        <a:schemeClr val="bg1">
                          <a:lumMod val="50000"/>
                        </a:schemeClr>
                      </a:solidFill>
                    </a:lnR>
                    <a:lnT w="6350">
                      <a:solidFill>
                        <a:schemeClr val="bg1">
                          <a:lumMod val="50000"/>
                        </a:schemeClr>
                      </a:solidFill>
                    </a:lnT>
                    <a:lnB w="6350">
                      <a:solidFill>
                        <a:schemeClr val="bg1">
                          <a:lumMod val="50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ko-KR"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01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ko-KR" altLang="en-US" sz="1000" b="1" i="0" kern="1200" noProof="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홈페이지</a:t>
                      </a:r>
                      <a:endParaRPr lang="en-US" altLang="ko-KR" sz="1000" b="1" i="0" kern="1200" noProof="0" dirty="0">
                        <a:solidFill>
                          <a:schemeClr val="tx1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altLang="en-US"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직원 수</a:t>
                      </a: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명</a:t>
                      </a: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0" i="1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99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ko-KR" sz="1000" b="1" i="0" kern="1200" noProof="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SNS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altLang="en-US" sz="1000" b="0" i="1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투자 단계</a:t>
                      </a: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8211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ko-KR" altLang="en-US" sz="1000" b="1" i="0" kern="1200" noProof="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회사 </a:t>
                      </a:r>
                      <a:r>
                        <a:rPr lang="en-US" altLang="ko-KR" sz="1000" b="1" i="0" kern="1200" noProof="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000" b="1" i="0" kern="1200" noProof="0" dirty="0">
                          <a:solidFill>
                            <a:schemeClr val="tx1"/>
                          </a:solidFill>
                          <a:latin typeface="Arial Narrow"/>
                          <a:ea typeface="+mn-ea"/>
                          <a:cs typeface="+mn-cs"/>
                        </a:rPr>
                        <a:t>줄 소개</a:t>
                      </a:r>
                      <a:endParaRPr lang="en-US" altLang="ko-KR" sz="1000" b="1" i="0" kern="1200" noProof="0" dirty="0">
                        <a:solidFill>
                          <a:schemeClr val="tx1"/>
                        </a:solidFill>
                        <a:latin typeface="Arial Narrow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altLang="en-US" sz="1000" b="0" i="0" u="none" strike="noStrike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  <a:sym typeface="맑은 고딕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330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4"/>
          <p:cNvSpPr>
            <a:spLocks noChangeShapeType="1"/>
          </p:cNvSpPr>
          <p:nvPr/>
        </p:nvSpPr>
        <p:spPr bwMode="auto">
          <a:xfrm>
            <a:off x="0" y="476672"/>
            <a:ext cx="9906000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975" dirty="0">
              <a:solidFill>
                <a:srgbClr val="000000"/>
              </a:solidFill>
            </a:endParaRPr>
          </a:p>
        </p:txBody>
      </p:sp>
      <p:sp>
        <p:nvSpPr>
          <p:cNvPr id="6" name="TextBox 30"/>
          <p:cNvSpPr txBox="1"/>
          <p:nvPr/>
        </p:nvSpPr>
        <p:spPr>
          <a:xfrm>
            <a:off x="128464" y="133821"/>
            <a:ext cx="2231380" cy="28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800" dirty="0">
                <a:latin typeface="Arial Narrow"/>
                <a:ea typeface="Arial Narrow"/>
                <a:cs typeface="Arial Narrow"/>
              </a:rPr>
              <a:t> </a:t>
            </a:r>
            <a:r>
              <a:rPr lang="en-US" altLang="ko-KR" sz="18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Ⅱ. </a:t>
            </a:r>
            <a:r>
              <a:rPr lang="ko-KR" altLang="en-US" sz="18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시장 현황 및 문제점</a:t>
            </a:r>
            <a:r>
              <a:rPr lang="ko-KR" altLang="en-US" sz="1800">
                <a:latin typeface="Arial Narrow"/>
                <a:ea typeface="Arial Narrow"/>
                <a:cs typeface="Arial Narrow"/>
              </a:rPr>
              <a:t> </a:t>
            </a:r>
            <a:endParaRPr sz="1800" dirty="0">
              <a:latin typeface="Arial Narrow"/>
              <a:ea typeface="Arial Narrow"/>
              <a:cs typeface="Arial Narrow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5805264"/>
            <a:ext cx="9001000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algn="just" defTabSz="457232" latinLnBrk="0">
              <a:lnSpc>
                <a:spcPct val="150000"/>
              </a:lnSpc>
              <a:defRPr/>
            </a:pPr>
            <a:r>
              <a:rPr lang="en-US" altLang="ko-KR" sz="1100" kern="0" spc="-100" dirty="0">
                <a:solidFill>
                  <a:prstClr val="black"/>
                </a:solidFill>
              </a:rPr>
              <a:t>※ </a:t>
            </a:r>
            <a:r>
              <a:rPr lang="ko-KR" altLang="en-US" sz="1100" kern="0" spc="-100">
                <a:solidFill>
                  <a:prstClr val="black"/>
                </a:solidFill>
              </a:rPr>
              <a:t>기존 기술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/</a:t>
            </a:r>
            <a:r>
              <a:rPr lang="ko-KR" altLang="en-US" sz="1100" kern="0" spc="-100">
                <a:solidFill>
                  <a:prstClr val="black"/>
                </a:solidFill>
              </a:rPr>
              <a:t>제품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/</a:t>
            </a:r>
            <a:r>
              <a:rPr lang="ko-KR" altLang="en-US" sz="1100" kern="0" spc="-100">
                <a:solidFill>
                  <a:prstClr val="black"/>
                </a:solidFill>
              </a:rPr>
              <a:t>서비스의 한계로 현재 시장이 가지고 있는 문제점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, </a:t>
            </a:r>
            <a:r>
              <a:rPr lang="ko-KR" altLang="en-US" sz="1100" kern="0" spc="-100">
                <a:solidFill>
                  <a:prstClr val="black"/>
                </a:solidFill>
              </a:rPr>
              <a:t>신규 규제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 </a:t>
            </a:r>
            <a:r>
              <a:rPr lang="ko-KR" altLang="en-US" sz="1100" kern="0" spc="-100">
                <a:solidFill>
                  <a:prstClr val="black"/>
                </a:solidFill>
              </a:rPr>
              <a:t>및 시장 트렌드 변화로 인해 혁신이 필요하나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, </a:t>
            </a:r>
            <a:r>
              <a:rPr lang="ko-KR" altLang="en-US" sz="1100" kern="0" spc="-100">
                <a:solidFill>
                  <a:prstClr val="black"/>
                </a:solidFill>
              </a:rPr>
              <a:t>현재 대안이 없어 해결되고 </a:t>
            </a:r>
            <a:endParaRPr lang="en-US" altLang="ko-KR" sz="1100" kern="0" spc="-100" dirty="0">
              <a:solidFill>
                <a:prstClr val="black"/>
              </a:solidFill>
            </a:endParaRPr>
          </a:p>
          <a:p>
            <a:pPr lvl="0" algn="just" defTabSz="457232" latinLnBrk="0">
              <a:lnSpc>
                <a:spcPct val="150000"/>
              </a:lnSpc>
              <a:defRPr/>
            </a:pPr>
            <a:r>
              <a:rPr lang="en-US" altLang="ko-KR" sz="1100" kern="0" spc="-100" dirty="0">
                <a:solidFill>
                  <a:prstClr val="black"/>
                </a:solidFill>
              </a:rPr>
              <a:t>    </a:t>
            </a:r>
            <a:r>
              <a:rPr lang="ko-KR" altLang="en-US" sz="1100" kern="0" spc="-100">
                <a:solidFill>
                  <a:prstClr val="black"/>
                </a:solidFill>
              </a:rPr>
              <a:t>있지 못한 문제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 </a:t>
            </a:r>
            <a:r>
              <a:rPr lang="ko-KR" altLang="en-US" sz="1100" kern="0" spc="-100">
                <a:solidFill>
                  <a:prstClr val="black"/>
                </a:solidFill>
              </a:rPr>
              <a:t>등에 대해 작성해 주세요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976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4"/>
          <p:cNvSpPr>
            <a:spLocks noChangeShapeType="1"/>
          </p:cNvSpPr>
          <p:nvPr/>
        </p:nvSpPr>
        <p:spPr bwMode="auto">
          <a:xfrm>
            <a:off x="0" y="476672"/>
            <a:ext cx="9906000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975" dirty="0">
              <a:solidFill>
                <a:srgbClr val="000000"/>
              </a:solidFill>
            </a:endParaRPr>
          </a:p>
        </p:txBody>
      </p:sp>
      <p:sp>
        <p:nvSpPr>
          <p:cNvPr id="9" name="TextBox 30"/>
          <p:cNvSpPr txBox="1"/>
          <p:nvPr/>
        </p:nvSpPr>
        <p:spPr>
          <a:xfrm>
            <a:off x="198907" y="116632"/>
            <a:ext cx="923330" cy="28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8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Ⅲ. </a:t>
            </a:r>
            <a:r>
              <a:rPr lang="ko-KR" altLang="en-US" sz="18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솔루션</a:t>
            </a:r>
            <a:endParaRPr sz="1800" dirty="0">
              <a:latin typeface="Arial Narrow"/>
              <a:ea typeface="Arial Narrow"/>
              <a:cs typeface="Arial Narrow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88504" y="5821461"/>
            <a:ext cx="9001000" cy="6001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defTabSz="457232" latinLnBrk="0">
              <a:lnSpc>
                <a:spcPct val="150000"/>
              </a:lnSpc>
              <a:defRPr/>
            </a:pPr>
            <a:r>
              <a:rPr lang="en-US" altLang="ko-KR" sz="1100" kern="0" spc="-100" dirty="0">
                <a:solidFill>
                  <a:prstClr val="black"/>
                </a:solidFill>
              </a:rPr>
              <a:t>※ </a:t>
            </a:r>
            <a:r>
              <a:rPr lang="ko-KR" altLang="en-US" sz="1100" kern="0" spc="-100">
                <a:solidFill>
                  <a:prstClr val="black"/>
                </a:solidFill>
              </a:rPr>
              <a:t>제시한 시장현황 및 문제점을 회사의 제품과 서비스로 어떻게 해결할 수 있는지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, </a:t>
            </a:r>
            <a:r>
              <a:rPr lang="ko-KR" altLang="en-US" sz="1100" kern="0" spc="-100">
                <a:solidFill>
                  <a:prstClr val="black"/>
                </a:solidFill>
              </a:rPr>
              <a:t>이를 가능케 하는 회사만의 핵심 기술과 가치가 무엇인지에 </a:t>
            </a:r>
            <a:endParaRPr lang="en-US" altLang="ko-KR" sz="1100" kern="0" spc="-100" dirty="0">
              <a:solidFill>
                <a:prstClr val="black"/>
              </a:solidFill>
            </a:endParaRPr>
          </a:p>
          <a:p>
            <a:pPr lvl="0" defTabSz="457232" latinLnBrk="0">
              <a:lnSpc>
                <a:spcPct val="150000"/>
              </a:lnSpc>
              <a:defRPr/>
            </a:pPr>
            <a:r>
              <a:rPr lang="en-US" altLang="ko-KR" sz="1100" kern="0" spc="-100" dirty="0">
                <a:solidFill>
                  <a:prstClr val="black"/>
                </a:solidFill>
              </a:rPr>
              <a:t>    </a:t>
            </a:r>
            <a:r>
              <a:rPr lang="ko-KR" altLang="en-US" sz="1100" kern="0" spc="-100">
                <a:solidFill>
                  <a:prstClr val="black"/>
                </a:solidFill>
              </a:rPr>
              <a:t>대해 작성해 주세요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2358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4"/>
          <p:cNvSpPr>
            <a:spLocks noChangeShapeType="1"/>
          </p:cNvSpPr>
          <p:nvPr/>
        </p:nvSpPr>
        <p:spPr bwMode="auto">
          <a:xfrm>
            <a:off x="0" y="476672"/>
            <a:ext cx="9906000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975" dirty="0">
              <a:solidFill>
                <a:srgbClr val="000000"/>
              </a:solidFill>
            </a:endParaRPr>
          </a:p>
        </p:txBody>
      </p:sp>
      <p:sp>
        <p:nvSpPr>
          <p:cNvPr id="4" name="TextBox 30"/>
          <p:cNvSpPr txBox="1"/>
          <p:nvPr/>
        </p:nvSpPr>
        <p:spPr>
          <a:xfrm>
            <a:off x="198907" y="116632"/>
            <a:ext cx="1391407" cy="28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8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Ⅲ. </a:t>
            </a:r>
            <a:r>
              <a:rPr lang="ko-KR" altLang="en-US" sz="18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사업화 전략</a:t>
            </a:r>
            <a:endParaRPr sz="1800" dirty="0">
              <a:latin typeface="Arial Narrow"/>
              <a:ea typeface="Arial Narrow"/>
              <a:cs typeface="Arial Narrow"/>
            </a:endParaRPr>
          </a:p>
        </p:txBody>
      </p:sp>
      <p:sp>
        <p:nvSpPr>
          <p:cNvPr id="7" name="TextBox 30"/>
          <p:cNvSpPr txBox="1"/>
          <p:nvPr/>
        </p:nvSpPr>
        <p:spPr>
          <a:xfrm>
            <a:off x="199230" y="629297"/>
            <a:ext cx="3889674" cy="247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  <a:sym typeface="Arial Narrow"/>
              </a:rPr>
              <a:t>1. </a:t>
            </a: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목표시장 및 비즈니스 모델</a:t>
            </a:r>
            <a:r>
              <a:rPr lang="en-US" altLang="ko-KR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(BM)</a:t>
            </a:r>
            <a:r>
              <a:rPr lang="ko-KR" altLang="en-US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 </a:t>
            </a:r>
            <a:endParaRPr sz="1600" dirty="0">
              <a:latin typeface="LG스마트체 Regular" panose="020B0600000101010101" pitchFamily="50" charset="-127"/>
              <a:ea typeface="LG스마트체 Regular" panose="020B0600000101010101" pitchFamily="50" charset="-127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296916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4"/>
          <p:cNvSpPr>
            <a:spLocks noChangeShapeType="1"/>
          </p:cNvSpPr>
          <p:nvPr/>
        </p:nvSpPr>
        <p:spPr bwMode="auto">
          <a:xfrm>
            <a:off x="0" y="476672"/>
            <a:ext cx="9906000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975" dirty="0">
              <a:solidFill>
                <a:srgbClr val="000000"/>
              </a:solidFill>
            </a:endParaRPr>
          </a:p>
        </p:txBody>
      </p:sp>
      <p:sp>
        <p:nvSpPr>
          <p:cNvPr id="4" name="TextBox 30"/>
          <p:cNvSpPr txBox="1"/>
          <p:nvPr/>
        </p:nvSpPr>
        <p:spPr>
          <a:xfrm>
            <a:off x="198907" y="116632"/>
            <a:ext cx="1391407" cy="28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8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Ⅲ. </a:t>
            </a:r>
            <a:r>
              <a:rPr lang="ko-KR" altLang="en-US" sz="18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사업화 전략</a:t>
            </a:r>
            <a:endParaRPr sz="1800" dirty="0">
              <a:latin typeface="Arial Narrow"/>
              <a:ea typeface="Arial Narrow"/>
              <a:cs typeface="Arial Narrow"/>
            </a:endParaRPr>
          </a:p>
        </p:txBody>
      </p:sp>
      <p:sp>
        <p:nvSpPr>
          <p:cNvPr id="7" name="TextBox 30"/>
          <p:cNvSpPr txBox="1"/>
          <p:nvPr/>
        </p:nvSpPr>
        <p:spPr>
          <a:xfrm>
            <a:off x="199230" y="629297"/>
            <a:ext cx="1175002" cy="270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  <a:sym typeface="Arial Narrow"/>
              </a:rPr>
              <a:t>2. </a:t>
            </a:r>
            <a:r>
              <a:rPr lang="ko-KR" altLang="en-US" sz="16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  <a:sym typeface="Arial Narrow"/>
              </a:rPr>
              <a:t>경쟁사 분석</a:t>
            </a:r>
            <a:endParaRPr sz="1600" dirty="0">
              <a:latin typeface="LG스마트체 Regular" panose="020B0600000101010101" pitchFamily="50" charset="-127"/>
              <a:ea typeface="LG스마트체 Regular" panose="020B0600000101010101" pitchFamily="50" charset="-127"/>
              <a:cs typeface="Arial Narrow"/>
            </a:endParaRPr>
          </a:p>
        </p:txBody>
      </p:sp>
      <p:graphicFrame>
        <p:nvGraphicFramePr>
          <p:cNvPr id="8" name="표 1"/>
          <p:cNvGraphicFramePr/>
          <p:nvPr>
            <p:extLst>
              <p:ext uri="{D42A27DB-BD31-4B8C-83A1-F6EECF244321}">
                <p14:modId xmlns:p14="http://schemas.microsoft.com/office/powerpoint/2010/main" val="4107302316"/>
              </p:ext>
            </p:extLst>
          </p:nvPr>
        </p:nvGraphicFramePr>
        <p:xfrm>
          <a:off x="252872" y="1052764"/>
          <a:ext cx="9400255" cy="4772543"/>
        </p:xfrm>
        <a:graphic>
          <a:graphicData uri="http://schemas.openxmlformats.org/drawingml/2006/table">
            <a:tbl>
              <a:tblPr/>
              <a:tblGrid>
                <a:gridCol w="1121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9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9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96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96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3988">
                <a:tc row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000" b="1" dirty="0">
                          <a:latin typeface="+mj-lt"/>
                        </a:rPr>
                        <a:t> </a:t>
                      </a:r>
                      <a:r>
                        <a:rPr lang="ko-KR" altLang="en-US" sz="1000" b="1" dirty="0">
                          <a:latin typeface="+mj-lt"/>
                        </a:rPr>
                        <a:t>분류</a:t>
                      </a:r>
                      <a:endParaRPr sz="1000" b="1" dirty="0">
                        <a:latin typeface="+mj-lt"/>
                      </a:endParaRPr>
                    </a:p>
                  </a:txBody>
                  <a:tcPr marL="46728" marR="46728" marT="46728" marB="46728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/>
                      </a:pPr>
                      <a:r>
                        <a:rPr lang="ko-KR" altLang="en-US" sz="1000" b="1" dirty="0">
                          <a:latin typeface="+mj-lt"/>
                        </a:rPr>
                        <a:t>당사</a:t>
                      </a:r>
                      <a:r>
                        <a:rPr lang="en-US" altLang="ko-KR" sz="1000" b="1" dirty="0">
                          <a:latin typeface="+mj-lt"/>
                        </a:rPr>
                        <a:t>(</a:t>
                      </a:r>
                      <a:r>
                        <a:rPr lang="ko-KR" altLang="en-US" sz="1000" b="1">
                          <a:latin typeface="+mj-lt"/>
                        </a:rPr>
                        <a:t>회사명</a:t>
                      </a:r>
                      <a:r>
                        <a:rPr lang="en-US" altLang="ko-KR" sz="1000" b="1" dirty="0">
                          <a:latin typeface="+mj-lt"/>
                        </a:rPr>
                        <a:t>)</a:t>
                      </a:r>
                      <a:endParaRPr sz="1000" b="1" dirty="0">
                        <a:latin typeface="+mj-lt"/>
                      </a:endParaRPr>
                    </a:p>
                  </a:txBody>
                  <a:tcPr marL="46728" marR="46728" marT="46728" marB="46728" anchor="ctr" horzOverflow="overflow">
                    <a:lnL w="6350">
                      <a:solidFill>
                        <a:srgbClr val="BFBFBF"/>
                      </a:solidFill>
                    </a:lnL>
                    <a:lnR w="6350">
                      <a:solidFill>
                        <a:srgbClr val="BFBFBF"/>
                      </a:solidFill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BFBFBF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/>
                        <a:t>경쟁사 </a:t>
                      </a:r>
                      <a:r>
                        <a:rPr lang="en-US" altLang="ko-KR" sz="1000" b="1" dirty="0"/>
                        <a:t>A</a:t>
                      </a:r>
                      <a:endParaRPr lang="ko-KR" altLang="en-US" sz="1000" b="1" dirty="0"/>
                    </a:p>
                  </a:txBody>
                  <a:tcPr marL="46728" marR="46728" marT="46728" marB="46728" anchor="ctr" horzOverflow="overflow">
                    <a:lnL w="6350">
                      <a:solidFill>
                        <a:srgbClr val="BFBFBF"/>
                      </a:solidFill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BFBFBF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/>
                        <a:t>경쟁사 </a:t>
                      </a:r>
                      <a:r>
                        <a:rPr lang="en-US" altLang="ko-KR" sz="1000" b="1" dirty="0"/>
                        <a:t>B</a:t>
                      </a:r>
                      <a:endParaRPr lang="ko-KR" altLang="en-US" sz="1000" b="1" dirty="0"/>
                    </a:p>
                  </a:txBody>
                  <a:tcPr marL="46728" marR="46728" marT="46728" marB="46728" anchor="ctr" horzOverflow="overflow">
                    <a:lnL w="6350">
                      <a:solidFill>
                        <a:srgbClr val="BFBFBF"/>
                      </a:solidFill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BFBFBF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/>
                        <a:t>경쟁사 </a:t>
                      </a:r>
                      <a:r>
                        <a:rPr lang="en-US" altLang="ko-KR" sz="1000" b="1" dirty="0"/>
                        <a:t>C</a:t>
                      </a:r>
                      <a:endParaRPr lang="ko-KR" altLang="en-US" sz="1000" b="1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BFBFBF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ko-KR" altLang="en-US" sz="1000" dirty="0"/>
                    </a:p>
                  </a:txBody>
                  <a:tcPr marL="46728" marR="46728" marT="46728" marB="46728" anchor="ctr" horzOverflow="overflow">
                    <a:lnL w="6350">
                      <a:solidFill>
                        <a:srgbClr val="BFBFBF"/>
                      </a:solidFill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/>
                      </a:pPr>
                      <a:r>
                        <a:rPr lang="ko-KR" altLang="en-US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대한민국</a:t>
                      </a:r>
                      <a:r>
                        <a:rPr lang="en-US" altLang="ko-KR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000" b="0" i="1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시리즈 </a:t>
                      </a:r>
                      <a:r>
                        <a:rPr lang="en-US" altLang="ko-KR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A)</a:t>
                      </a: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/>
                      </a:pPr>
                      <a:r>
                        <a:rPr lang="ko-KR" altLang="en-US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대한민국 </a:t>
                      </a:r>
                      <a:r>
                        <a:rPr lang="en-US" altLang="ko-KR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i="1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시리즈 </a:t>
                      </a:r>
                      <a:r>
                        <a:rPr lang="en-US" altLang="ko-KR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B)</a:t>
                      </a: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미국 </a:t>
                      </a:r>
                      <a:r>
                        <a:rPr lang="en-US" altLang="ko-KR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i="1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시리즈 </a:t>
                      </a:r>
                      <a:r>
                        <a:rPr lang="en-US" altLang="ko-KR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B)</a:t>
                      </a: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ko-KR" altLang="en-US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일본 </a:t>
                      </a:r>
                      <a:r>
                        <a:rPr lang="en-US" altLang="ko-KR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i="1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상장사</a:t>
                      </a:r>
                      <a:r>
                        <a:rPr lang="en-US" altLang="ko-KR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53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기술</a:t>
                      </a:r>
                      <a:r>
                        <a:rPr lang="ko-KR" altLang="en-US" sz="1000" b="1" baseline="0" dirty="0"/>
                        <a:t> 차별성</a:t>
                      </a:r>
                      <a:endParaRPr lang="en-US" altLang="ko-KR" sz="1000" b="1" baseline="0" dirty="0"/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000" b="1" baseline="0" dirty="0"/>
                        <a:t>(</a:t>
                      </a:r>
                      <a:r>
                        <a:rPr lang="ko-KR" altLang="en-US" sz="1000" b="1" baseline="0"/>
                        <a:t>기술 경쟁력</a:t>
                      </a:r>
                      <a:r>
                        <a:rPr lang="en-US" altLang="ko-KR" sz="1000" b="1" baseline="0" dirty="0"/>
                        <a:t>)</a:t>
                      </a:r>
                      <a:endParaRPr lang="ko-KR" altLang="en-US" sz="1000" b="1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97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가격 경쟁력</a:t>
                      </a: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00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3242944"/>
                  </a:ext>
                </a:extLst>
              </a:tr>
              <a:tr h="6397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ko-KR" altLang="en-US" sz="1000" b="1" dirty="0"/>
                        <a:t>목표 시장</a:t>
                      </a:r>
                      <a:endParaRPr lang="en-US" altLang="ko-KR" sz="1000" b="1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00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7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/>
                        <a:t>비즈니스모델</a:t>
                      </a: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00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97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000" b="1" dirty="0"/>
                        <a:t>…</a:t>
                      </a:r>
                      <a:endParaRPr lang="ko-KR" altLang="en-US" sz="1000" b="1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00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97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ko-KR" altLang="en-US" sz="1000" b="1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BFBFBF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00" dirty="0"/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  <a:defRPr sz="1800"/>
                      </a:pPr>
                      <a:endParaRPr lang="en-US" altLang="ko-KR" sz="1000" b="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6728" marR="46728" marT="46728" marB="46728" anchor="ctr" horzOverflow="overflow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BFBFB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759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4"/>
          <p:cNvSpPr>
            <a:spLocks noChangeShapeType="1"/>
          </p:cNvSpPr>
          <p:nvPr/>
        </p:nvSpPr>
        <p:spPr bwMode="auto">
          <a:xfrm>
            <a:off x="0" y="476672"/>
            <a:ext cx="9906000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975" dirty="0">
              <a:solidFill>
                <a:srgbClr val="000000"/>
              </a:solidFill>
            </a:endParaRPr>
          </a:p>
        </p:txBody>
      </p:sp>
      <p:sp>
        <p:nvSpPr>
          <p:cNvPr id="4" name="TextBox 30"/>
          <p:cNvSpPr txBox="1"/>
          <p:nvPr/>
        </p:nvSpPr>
        <p:spPr>
          <a:xfrm>
            <a:off x="198907" y="116632"/>
            <a:ext cx="1391407" cy="28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8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Ⅲ. </a:t>
            </a:r>
            <a:r>
              <a:rPr lang="ko-KR" altLang="en-US" sz="18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사업화 전략</a:t>
            </a:r>
            <a:endParaRPr sz="1800" dirty="0">
              <a:latin typeface="Arial Narrow"/>
              <a:ea typeface="Arial Narrow"/>
              <a:cs typeface="Arial Narrow"/>
            </a:endParaRPr>
          </a:p>
        </p:txBody>
      </p:sp>
      <p:sp>
        <p:nvSpPr>
          <p:cNvPr id="7" name="TextBox 30"/>
          <p:cNvSpPr txBox="1"/>
          <p:nvPr/>
        </p:nvSpPr>
        <p:spPr>
          <a:xfrm>
            <a:off x="199230" y="629297"/>
            <a:ext cx="1175002" cy="270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6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  <a:sym typeface="Arial Narrow"/>
              </a:rPr>
              <a:t>3. </a:t>
            </a:r>
            <a:r>
              <a:rPr lang="ko-KR" altLang="en-US" sz="16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  <a:sym typeface="Arial Narrow"/>
              </a:rPr>
              <a:t>사업화 계획</a:t>
            </a:r>
            <a:endParaRPr sz="1600" dirty="0">
              <a:latin typeface="LG스마트체 Regular" panose="020B0600000101010101" pitchFamily="50" charset="-127"/>
              <a:ea typeface="LG스마트체 Regular" panose="020B0600000101010101" pitchFamily="50" charset="-127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017370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4"/>
          <p:cNvSpPr>
            <a:spLocks noChangeShapeType="1"/>
          </p:cNvSpPr>
          <p:nvPr/>
        </p:nvSpPr>
        <p:spPr bwMode="auto">
          <a:xfrm>
            <a:off x="0" y="476672"/>
            <a:ext cx="9906000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975" dirty="0">
              <a:solidFill>
                <a:srgbClr val="000000"/>
              </a:solidFill>
            </a:endParaRPr>
          </a:p>
        </p:txBody>
      </p:sp>
      <p:sp>
        <p:nvSpPr>
          <p:cNvPr id="4" name="TextBox 30"/>
          <p:cNvSpPr txBox="1"/>
          <p:nvPr/>
        </p:nvSpPr>
        <p:spPr>
          <a:xfrm>
            <a:off x="198907" y="116632"/>
            <a:ext cx="987450" cy="304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8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Ⅳ. </a:t>
            </a:r>
            <a:r>
              <a:rPr lang="ko-KR" altLang="en-US" sz="18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팀 소개</a:t>
            </a:r>
            <a:endParaRPr sz="1800" dirty="0">
              <a:latin typeface="Arial Narrow"/>
              <a:ea typeface="Arial Narrow"/>
              <a:cs typeface="Arial Narrow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88504" y="5821461"/>
            <a:ext cx="9001000" cy="3462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defTabSz="457232" latinLnBrk="0">
              <a:lnSpc>
                <a:spcPct val="150000"/>
              </a:lnSpc>
              <a:defRPr/>
            </a:pPr>
            <a:r>
              <a:rPr lang="en-US" altLang="ko-KR" sz="1100" kern="0" spc="-100" dirty="0">
                <a:solidFill>
                  <a:prstClr val="black"/>
                </a:solidFill>
              </a:rPr>
              <a:t>※ </a:t>
            </a:r>
            <a:r>
              <a:rPr lang="ko-KR" altLang="en-US" sz="1100" kern="0" spc="-100">
                <a:solidFill>
                  <a:prstClr val="black"/>
                </a:solidFill>
              </a:rPr>
              <a:t>창업팀 핵심 인력 소개와 보유하고 계시는 핵심 기술 및 사업적 역량에 대해서 상세히 작성해 주세요</a:t>
            </a:r>
            <a:r>
              <a:rPr lang="en-US" altLang="ko-KR" sz="1100" kern="0" spc="-100" dirty="0"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19692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950" y="707653"/>
            <a:ext cx="268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latin typeface="Arial Narrow" panose="020B0606020202030204" pitchFamily="34" charset="0"/>
              </a:rPr>
              <a:t>  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9A983B0-3963-1759-4EC5-E148D13C6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622125"/>
              </p:ext>
            </p:extLst>
          </p:nvPr>
        </p:nvGraphicFramePr>
        <p:xfrm>
          <a:off x="198907" y="908720"/>
          <a:ext cx="9398181" cy="24237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98181">
                  <a:extLst>
                    <a:ext uri="{9D8B030D-6E8A-4147-A177-3AD203B41FA5}">
                      <a16:colId xmlns:a16="http://schemas.microsoft.com/office/drawing/2014/main" val="3246724911"/>
                    </a:ext>
                  </a:extLst>
                </a:gridCol>
              </a:tblGrid>
              <a:tr h="2423711">
                <a:tc>
                  <a:txBody>
                    <a:bodyPr/>
                    <a:lstStyle/>
                    <a:p>
                      <a:pPr fontAlgn="base" latinLnBrk="1">
                        <a:lnSpc>
                          <a:spcPct val="150000"/>
                        </a:lnSpc>
                      </a:pPr>
                      <a:endParaRPr lang="en-US" altLang="ko-KR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842" marR="34842" marT="34842" marB="34842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814545"/>
                  </a:ext>
                </a:extLst>
              </a:tr>
            </a:tbl>
          </a:graphicData>
        </a:graphic>
      </p:graphicFrame>
      <p:sp>
        <p:nvSpPr>
          <p:cNvPr id="4" name="TextBox 30"/>
          <p:cNvSpPr txBox="1"/>
          <p:nvPr/>
        </p:nvSpPr>
        <p:spPr>
          <a:xfrm>
            <a:off x="198906" y="624553"/>
            <a:ext cx="989053" cy="23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 </a:t>
            </a:r>
            <a:r>
              <a:rPr lang="ko-KR" altLang="en-US" dirty="0"/>
              <a:t>주요 연혁</a:t>
            </a:r>
            <a:endParaRPr lang="en-US" altLang="ko-KR" dirty="0">
              <a:latin typeface="LG스마트체 Regular"/>
              <a:ea typeface="LG스마트체 Regular"/>
              <a:cs typeface="LG스마트체 Regular"/>
              <a:sym typeface="LG스마트체 Regular"/>
            </a:endParaRPr>
          </a:p>
        </p:txBody>
      </p:sp>
      <p:sp>
        <p:nvSpPr>
          <p:cNvPr id="5" name="Line 14"/>
          <p:cNvSpPr>
            <a:spLocks noChangeShapeType="1"/>
          </p:cNvSpPr>
          <p:nvPr/>
        </p:nvSpPr>
        <p:spPr bwMode="auto">
          <a:xfrm>
            <a:off x="0" y="476672"/>
            <a:ext cx="9906000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975" dirty="0">
              <a:solidFill>
                <a:srgbClr val="000000"/>
              </a:solidFill>
            </a:endParaRPr>
          </a:p>
        </p:txBody>
      </p:sp>
      <p:sp>
        <p:nvSpPr>
          <p:cNvPr id="6" name="TextBox 30"/>
          <p:cNvSpPr txBox="1"/>
          <p:nvPr/>
        </p:nvSpPr>
        <p:spPr>
          <a:xfrm>
            <a:off x="198907" y="116632"/>
            <a:ext cx="987450" cy="304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8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Ⅳ. </a:t>
            </a:r>
            <a:r>
              <a:rPr lang="ko-KR" altLang="en-US" sz="18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팀 소개</a:t>
            </a:r>
            <a:endParaRPr sz="1800" dirty="0">
              <a:latin typeface="Arial Narrow"/>
              <a:ea typeface="Arial Narrow"/>
              <a:cs typeface="Arial Narrow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4950" y="3847505"/>
            <a:ext cx="268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>
                <a:latin typeface="Arial Narrow" panose="020B0606020202030204" pitchFamily="34" charset="0"/>
              </a:rPr>
              <a:t>  </a:t>
            </a: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D9A983B0-3963-1759-4EC5-E148D13C6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301562"/>
              </p:ext>
            </p:extLst>
          </p:nvPr>
        </p:nvGraphicFramePr>
        <p:xfrm>
          <a:off x="198907" y="4048572"/>
          <a:ext cx="9398181" cy="24237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398181">
                  <a:extLst>
                    <a:ext uri="{9D8B030D-6E8A-4147-A177-3AD203B41FA5}">
                      <a16:colId xmlns:a16="http://schemas.microsoft.com/office/drawing/2014/main" val="3246724911"/>
                    </a:ext>
                  </a:extLst>
                </a:gridCol>
              </a:tblGrid>
              <a:tr h="2423711">
                <a:tc>
                  <a:txBody>
                    <a:bodyPr/>
                    <a:lstStyle/>
                    <a:p>
                      <a:pPr marL="285750" indent="-2857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endParaRPr lang="ko-KR" altLang="en-US" sz="1050" b="0" i="0" kern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4842" marR="34842" marT="34842" marB="34842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4814545"/>
                  </a:ext>
                </a:extLst>
              </a:tr>
            </a:tbl>
          </a:graphicData>
        </a:graphic>
      </p:graphicFrame>
      <p:sp>
        <p:nvSpPr>
          <p:cNvPr id="10" name="TextBox 30"/>
          <p:cNvSpPr txBox="1"/>
          <p:nvPr/>
        </p:nvSpPr>
        <p:spPr>
          <a:xfrm>
            <a:off x="198906" y="3764405"/>
            <a:ext cx="2006960" cy="22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 </a:t>
            </a:r>
            <a:r>
              <a:rPr lang="ko-KR" altLang="en-US" dirty="0"/>
              <a:t>주요 협력 파트너</a:t>
            </a:r>
            <a:r>
              <a:rPr lang="en-US" altLang="ko-KR" dirty="0"/>
              <a:t>(</a:t>
            </a:r>
            <a:r>
              <a:rPr lang="ko-KR" altLang="en-US" dirty="0"/>
              <a:t>고객</a:t>
            </a:r>
            <a:r>
              <a:rPr lang="en-US" altLang="ko-KR" dirty="0"/>
              <a:t>)</a:t>
            </a:r>
            <a:endParaRPr lang="en-US" altLang="ko-KR" dirty="0">
              <a:latin typeface="LG스마트체 Regular"/>
              <a:ea typeface="LG스마트체 Regular"/>
              <a:cs typeface="LG스마트체 Regular"/>
              <a:sym typeface="LG스마트체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29881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14"/>
          <p:cNvSpPr>
            <a:spLocks noChangeShapeType="1"/>
          </p:cNvSpPr>
          <p:nvPr/>
        </p:nvSpPr>
        <p:spPr bwMode="auto">
          <a:xfrm>
            <a:off x="0" y="476672"/>
            <a:ext cx="9906000" cy="0"/>
          </a:xfrm>
          <a:prstGeom prst="lin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endParaRPr kumimoji="1" lang="ko-KR" altLang="en-US" sz="975" dirty="0">
              <a:solidFill>
                <a:srgbClr val="000000"/>
              </a:solidFill>
            </a:endParaRPr>
          </a:p>
        </p:txBody>
      </p:sp>
      <p:sp>
        <p:nvSpPr>
          <p:cNvPr id="4" name="TextBox 30"/>
          <p:cNvSpPr txBox="1"/>
          <p:nvPr/>
        </p:nvSpPr>
        <p:spPr>
          <a:xfrm>
            <a:off x="198907" y="116632"/>
            <a:ext cx="1588576" cy="304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buNone/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lang="en-US" altLang="ko-KR" sz="1800" dirty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Ⅴ.  LG</a:t>
            </a:r>
            <a:r>
              <a:rPr lang="ko-KR" altLang="en-US" sz="180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 Narrow"/>
              </a:rPr>
              <a:t> 협업 제안</a:t>
            </a:r>
            <a:endParaRPr sz="1800" dirty="0">
              <a:latin typeface="Arial Narrow"/>
              <a:ea typeface="Arial Narrow"/>
              <a:cs typeface="Arial Narrow"/>
            </a:endParaRPr>
          </a:p>
        </p:txBody>
      </p:sp>
      <p:sp>
        <p:nvSpPr>
          <p:cNvPr id="7" name="TextBox 30"/>
          <p:cNvSpPr txBox="1"/>
          <p:nvPr/>
        </p:nvSpPr>
        <p:spPr>
          <a:xfrm>
            <a:off x="235336" y="620688"/>
            <a:ext cx="2781211" cy="22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defTabSz="457200">
              <a:lnSpc>
                <a:spcPct val="110000"/>
              </a:lnSpc>
              <a:buSzPct val="100000"/>
              <a:buChar char="❒"/>
              <a:defRPr sz="1400" b="1">
                <a:latin typeface="LG스마트체 Regular"/>
                <a:ea typeface="LG스마트체 Regular"/>
                <a:cs typeface="LG스마트체 Regular"/>
                <a:sym typeface="LG스마트체 Regular"/>
              </a:defRPr>
            </a:lvl1pPr>
          </a:lstStyle>
          <a:p>
            <a:pPr>
              <a:defRPr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 </a:t>
            </a:r>
            <a:r>
              <a:rPr lang="en-US" dirty="0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LG</a:t>
            </a:r>
            <a:r>
              <a:rPr lang="ko-KR" altLang="en-US">
                <a:latin typeface="LG스마트체 Regular"/>
                <a:ea typeface="LG스마트체 Regular"/>
                <a:cs typeface="LG스마트체 Regular"/>
                <a:sym typeface="LG스마트체 Regular"/>
              </a:rPr>
              <a:t>와의 협업 이력 및 희망 협업 분야</a:t>
            </a:r>
            <a:endParaRPr lang="en-US" altLang="ko-KR" dirty="0">
              <a:latin typeface="LG스마트체 Regular"/>
              <a:ea typeface="LG스마트체 Regular"/>
              <a:cs typeface="LG스마트체 Regular"/>
              <a:sym typeface="LG스마트체 Regular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205633"/>
              </p:ext>
            </p:extLst>
          </p:nvPr>
        </p:nvGraphicFramePr>
        <p:xfrm>
          <a:off x="235336" y="971705"/>
          <a:ext cx="9398183" cy="3177375"/>
        </p:xfrm>
        <a:graphic>
          <a:graphicData uri="http://schemas.openxmlformats.org/drawingml/2006/table">
            <a:tbl>
              <a:tblPr firstRow="1" bandRow="1"/>
              <a:tblGrid>
                <a:gridCol w="1149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8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9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ko-KR" sz="1100" kern="1200" dirty="0" err="1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과거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 </a:t>
                      </a:r>
                    </a:p>
                    <a:p>
                      <a:pPr marL="0" marR="0" lvl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ko-KR" sz="1100" kern="1200" dirty="0" err="1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협력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 </a:t>
                      </a:r>
                    </a:p>
                    <a:p>
                      <a:pPr marL="0" marR="0" lvl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ko-KR" sz="1100" kern="1200" dirty="0" err="1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이력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latin typeface="LG스마트체 Regular"/>
                        <a:ea typeface="LG스마트체 Regular"/>
                        <a:cs typeface="LG스마트체 Regular"/>
                        <a:sym typeface="맑은 고딕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altLang="ko-KR" sz="1400" kern="1200" dirty="0">
                        <a:solidFill>
                          <a:schemeClr val="tx1"/>
                        </a:solidFill>
                        <a:latin typeface="LG스마트체 Regular"/>
                        <a:ea typeface="LG스마트체 Regular"/>
                        <a:cs typeface="LG스마트체 Regular"/>
                        <a:sym typeface="맑은 고딕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912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ko-KR" altLang="en-US" sz="1100" kern="1200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현 시점 </a:t>
                      </a:r>
                      <a:r>
                        <a:rPr lang="en-US" altLang="ko-KR" sz="1100" kern="1200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진행 </a:t>
                      </a:r>
                      <a:r>
                        <a:rPr lang="en-US" altLang="ko-KR" sz="1100" kern="1200" dirty="0" err="1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중인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latin typeface="LG스마트체 Regular"/>
                        <a:ea typeface="LG스마트체 Regular"/>
                        <a:cs typeface="LG스마트체 Regular"/>
                      </a:endParaRP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100" kern="1200" err="1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협력</a:t>
                      </a:r>
                      <a:r>
                        <a:rPr lang="en-US" altLang="ko-KR" sz="1100" kern="1200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 과제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latin typeface="LG스마트체 Regular"/>
                        <a:ea typeface="LG스마트체 Regular"/>
                        <a:cs typeface="LG스마트체 Regular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en-US" altLang="ko-KR" sz="1400" kern="1200" dirty="0">
                        <a:solidFill>
                          <a:schemeClr val="tx1"/>
                        </a:solidFill>
                        <a:latin typeface="LG스마트체 Regular"/>
                        <a:ea typeface="LG스마트체 Regular"/>
                        <a:cs typeface="LG스마트체 Regular"/>
                        <a:sym typeface="맑은 고딕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11223"/>
                  </a:ext>
                </a:extLst>
              </a:tr>
              <a:tr h="105912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100" kern="1200" dirty="0" err="1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신규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 </a:t>
                      </a:r>
                      <a:r>
                        <a:rPr lang="en-US" altLang="ko-KR" sz="1100" kern="1200" dirty="0" err="1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협력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 </a:t>
                      </a:r>
                      <a:endParaRPr lang="ko-KR" altLang="en-US" sz="1100" kern="1200">
                        <a:solidFill>
                          <a:schemeClr val="tx1"/>
                        </a:solidFill>
                        <a:latin typeface="LG스마트체 Regular"/>
                        <a:ea typeface="LG스마트체 Regular"/>
                        <a:cs typeface="LG스마트체 Regular"/>
                      </a:endParaRP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ko-KR" sz="1100" kern="1200" dirty="0" err="1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희망</a:t>
                      </a:r>
                      <a:r>
                        <a:rPr lang="en-US" altLang="ko-KR" sz="1100" kern="1200" dirty="0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 </a:t>
                      </a:r>
                      <a:r>
                        <a:rPr lang="en-US" altLang="ko-KR" sz="1100" kern="1200" dirty="0" err="1">
                          <a:solidFill>
                            <a:schemeClr val="tx1"/>
                          </a:solidFill>
                          <a:latin typeface="LG스마트체 Regular"/>
                          <a:ea typeface="LG스마트체 Regular"/>
                          <a:cs typeface="LG스마트체 Regular"/>
                        </a:rPr>
                        <a:t>분야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latin typeface="LG스마트체 Regular"/>
                        <a:ea typeface="LG스마트체 Regular"/>
                        <a:cs typeface="LG스마트체 Regular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 latinLnBrk="0">
                        <a:lnSpc>
                          <a:spcPct val="150000"/>
                        </a:lnSpc>
                        <a:defRPr/>
                      </a:pPr>
                      <a:endParaRPr lang="en-US" altLang="ko-KR" sz="1400" kern="1200" dirty="0">
                        <a:solidFill>
                          <a:schemeClr val="tx1"/>
                        </a:solidFill>
                        <a:latin typeface="LG스마트체 Regular"/>
                        <a:ea typeface="LG스마트체 Regular"/>
                        <a:cs typeface="LG스마트체 Regular"/>
                        <a:sym typeface="맑은 고딕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9197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104387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사용자 지정 1">
      <a:majorFont>
        <a:latin typeface="Arial Narrow"/>
        <a:ea typeface="LG스마트체 Regular"/>
        <a:cs typeface=""/>
      </a:majorFont>
      <a:minorFont>
        <a:latin typeface="Arial Narrow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돋움" pitchFamily="50" charset="-127"/>
          </a:defRPr>
        </a:defPPr>
      </a:lstStyle>
    </a:lnDef>
  </a:objectDefaults>
  <a:extraClrSchemeLst>
    <a:extraClrScheme>
      <a:clrScheme name="1_디자인 사용자 지정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디자인 사용자 지정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디자인 사용자 지정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4bc2fe-a71e-4199-8d1b-bf6237ad1f89" xsi:nil="true"/>
    <lcf76f155ced4ddcb4097134ff3c332f xmlns="f195f9f8-9fc2-43f0-8df9-8fb088bba83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1383E347185E534286C8554E90CF5922" ma:contentTypeVersion="14" ma:contentTypeDescription="새 문서를 만듭니다." ma:contentTypeScope="" ma:versionID="61432212da2c75bef51d8a4062406c16">
  <xsd:schema xmlns:xsd="http://www.w3.org/2001/XMLSchema" xmlns:xs="http://www.w3.org/2001/XMLSchema" xmlns:p="http://schemas.microsoft.com/office/2006/metadata/properties" xmlns:ns2="f195f9f8-9fc2-43f0-8df9-8fb088bba837" xmlns:ns3="234bc2fe-a71e-4199-8d1b-bf6237ad1f89" targetNamespace="http://schemas.microsoft.com/office/2006/metadata/properties" ma:root="true" ma:fieldsID="f98129d2de19b011bc8b4b764010ac22" ns2:_="" ns3:_="">
    <xsd:import namespace="f195f9f8-9fc2-43f0-8df9-8fb088bba837"/>
    <xsd:import namespace="234bc2fe-a71e-4199-8d1b-bf6237ad1f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95f9f8-9fc2-43f0-8df9-8fb088bba8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7fbd4038-13c0-4266-8e70-5a68fe662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4bc2fe-a71e-4199-8d1b-bf6237ad1f8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181e04d-5455-4174-8ef5-d1052bba11a9}" ma:internalName="TaxCatchAll" ma:showField="CatchAllData" ma:web="234bc2fe-a71e-4199-8d1b-bf6237ad1f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9A7266-EBB8-4D5D-AEC7-56B3F641A2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AE64C6-79C4-4EE7-870F-88FC7A77FF93}">
  <ds:schemaRefs>
    <ds:schemaRef ds:uri="http://schemas.microsoft.com/office/2006/metadata/properties"/>
    <ds:schemaRef ds:uri="http://schemas.microsoft.com/office/infopath/2007/PartnerControls"/>
    <ds:schemaRef ds:uri="234bc2fe-a71e-4199-8d1b-bf6237ad1f89"/>
    <ds:schemaRef ds:uri="f195f9f8-9fc2-43f0-8df9-8fb088bba837"/>
  </ds:schemaRefs>
</ds:datastoreItem>
</file>

<file path=customXml/itemProps3.xml><?xml version="1.0" encoding="utf-8"?>
<ds:datastoreItem xmlns:ds="http://schemas.openxmlformats.org/officeDocument/2006/customXml" ds:itemID="{51EDF37D-63D2-4BB1-9A27-9A3DA954F9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95f9f8-9fc2-43f0-8df9-8fb088bba837"/>
    <ds:schemaRef ds:uri="234bc2fe-a71e-4199-8d1b-bf6237ad1f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cc6ed9fc-fefc-4a0c-a6d6-10cf236c0d4f}" enabled="1" method="Standard" siteId="{5069cde4-642a-45c0-8094-d0c2dec10be3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168419</TotalTime>
  <Words>339</Words>
  <Application>Microsoft Office PowerPoint</Application>
  <PresentationFormat>A4 용지(210x297mm)</PresentationFormat>
  <Paragraphs>91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21" baseType="lpstr">
      <vt:lpstr>LG스마트체 Regular</vt:lpstr>
      <vt:lpstr>LG스마트체2.0 Bold</vt:lpstr>
      <vt:lpstr>LG스마트체2.0 SemiBold</vt:lpstr>
      <vt:lpstr>굴림</vt:lpstr>
      <vt:lpstr>맑은 고딕</vt:lpstr>
      <vt:lpstr>Arial</vt:lpstr>
      <vt:lpstr>Arial Narrow</vt:lpstr>
      <vt:lpstr>Calibri</vt:lpstr>
      <vt:lpstr>Wingdings</vt:lpstr>
      <vt:lpstr>2_Office 테마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LG</dc:title>
  <dc:creator>Munjin</dc:creator>
  <cp:lastModifiedBy>Hana Kim</cp:lastModifiedBy>
  <cp:revision>3610</cp:revision>
  <cp:lastPrinted>2023-08-21T09:11:15Z</cp:lastPrinted>
  <dcterms:created xsi:type="dcterms:W3CDTF">2017-12-11T00:02:36Z</dcterms:created>
  <dcterms:modified xsi:type="dcterms:W3CDTF">2026-09-14T04:02:03Z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2026-01-07T09:59:50Z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e360b745-baba-4e22-b101-cc06786f8d38</vt:lpwstr>
  </property>
  <property fmtid="{D5CDD505-2E9C-101B-9397-08002B2CF9AE}" pid="8" name="MSIP_Label_cc6ed9fc-fefc-4a0c-a6d6-10cf236c0d4f_ContentBits">
    <vt:lpwstr>1</vt:lpwstr>
  </property>
  <property fmtid="{D5CDD505-2E9C-101B-9397-08002B2CF9AE}" pid="9" name="MSIP_Label_cc6ed9fc-fefc-4a0c-a6d6-10cf236c0d4f_Tag">
    <vt:lpwstr>10, 3, 0, 1</vt:lpwstr>
  </property>
  <property fmtid="{D5CDD505-2E9C-101B-9397-08002B2CF9AE}" pid="10" name="ClassificationContentMarkingHeaderLocations">
    <vt:lpwstr>2_Office 테마:3\1_디자인 사용자 지정:3</vt:lpwstr>
  </property>
  <property fmtid="{D5CDD505-2E9C-101B-9397-08002B2CF9AE}" pid="11" name="ClassificationContentMarkingHeaderText">
    <vt:lpwstr>LGE Internal Use Only</vt:lpwstr>
  </property>
  <property fmtid="{D5CDD505-2E9C-101B-9397-08002B2CF9AE}" pid="12" name="ContentTypeId">
    <vt:lpwstr>0x0101001383E347185E534286C8554E90CF5922</vt:lpwstr>
  </property>
  <property fmtid="{D5CDD505-2E9C-101B-9397-08002B2CF9AE}" pid="13" name="MediaServiceImageTags">
    <vt:lpwstr/>
  </property>
</Properties>
</file>