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3" r:id="rId2"/>
    <p:sldId id="258" r:id="rId3"/>
    <p:sldId id="295" r:id="rId4"/>
    <p:sldId id="303" r:id="rId5"/>
    <p:sldId id="257" r:id="rId6"/>
    <p:sldId id="269" r:id="rId7"/>
    <p:sldId id="296" r:id="rId8"/>
    <p:sldId id="263" r:id="rId9"/>
    <p:sldId id="270" r:id="rId10"/>
    <p:sldId id="297" r:id="rId11"/>
    <p:sldId id="272" r:id="rId12"/>
    <p:sldId id="298" r:id="rId13"/>
    <p:sldId id="274" r:id="rId14"/>
    <p:sldId id="275" r:id="rId15"/>
    <p:sldId id="276" r:id="rId16"/>
    <p:sldId id="304" r:id="rId17"/>
    <p:sldId id="277" r:id="rId18"/>
    <p:sldId id="305" r:id="rId19"/>
    <p:sldId id="299" r:id="rId20"/>
    <p:sldId id="279" r:id="rId21"/>
    <p:sldId id="280" r:id="rId22"/>
    <p:sldId id="281" r:id="rId23"/>
    <p:sldId id="282" r:id="rId24"/>
    <p:sldId id="301" r:id="rId25"/>
    <p:sldId id="287" r:id="rId26"/>
    <p:sldId id="288" r:id="rId27"/>
    <p:sldId id="289" r:id="rId28"/>
    <p:sldId id="290" r:id="rId29"/>
  </p:sldIdLst>
  <p:sldSz cx="9906000" cy="6858000" type="A4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738E"/>
    <a:srgbClr val="999999"/>
    <a:srgbClr val="FF4747"/>
    <a:srgbClr val="404040"/>
    <a:srgbClr val="EFF8FF"/>
    <a:srgbClr val="F3FAFF"/>
    <a:srgbClr val="DDF0FF"/>
    <a:srgbClr val="F2F2F2"/>
    <a:srgbClr val="FCFCFC"/>
    <a:srgbClr val="059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1483" y="8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1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7136A-DAEF-4C39-A65E-8F8F5682C6EF}" type="datetimeFigureOut">
              <a:rPr lang="ko-KR" altLang="en-US" smtClean="0"/>
              <a:t>2026-08-10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50900"/>
            <a:ext cx="3319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659"/>
            <a:ext cx="4307046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5659"/>
            <a:ext cx="4307046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214B0-B5BE-4968-A382-3D0B81AABA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8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214B0-B5BE-4968-A382-3D0B81AABA8B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95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214B0-B5BE-4968-A382-3D0B81AABA8B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2897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32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60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46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138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95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453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20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9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52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877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36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17375E"/>
            </a:gs>
            <a:gs pos="20000">
              <a:srgbClr val="17375E"/>
            </a:gs>
            <a:gs pos="0">
              <a:schemeClr val="tx2">
                <a:lumMod val="75000"/>
                <a:alpha val="80000"/>
              </a:schemeClr>
            </a:gs>
            <a:gs pos="50000">
              <a:schemeClr val="tx2">
                <a:lumMod val="75000"/>
              </a:schemeClr>
            </a:gs>
            <a:gs pos="100000">
              <a:schemeClr val="tx2">
                <a:lumMod val="75000"/>
                <a:alpha val="8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270F-E7B7-4986-8EE3-D81121521448}" type="datetimeFigureOut">
              <a:rPr lang="ko-KR" altLang="en-US" smtClean="0"/>
              <a:t>2026-08-10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744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areinfo.go.kr)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2133600" y="598153"/>
            <a:ext cx="5638800" cy="5661694"/>
            <a:chOff x="2047280" y="523280"/>
            <a:chExt cx="5790232" cy="5813748"/>
          </a:xfrm>
        </p:grpSpPr>
        <p:sp>
          <p:nvSpPr>
            <p:cNvPr id="3" name="십이각형 2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56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7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59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60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그룹 41"/>
          <p:cNvGrpSpPr/>
          <p:nvPr/>
        </p:nvGrpSpPr>
        <p:grpSpPr>
          <a:xfrm>
            <a:off x="2073623" y="2492896"/>
            <a:ext cx="5758754" cy="1487568"/>
            <a:chOff x="2127946" y="2290235"/>
            <a:chExt cx="5758754" cy="1487568"/>
          </a:xfrm>
        </p:grpSpPr>
        <p:sp>
          <p:nvSpPr>
            <p:cNvPr id="41" name="직사각형 40"/>
            <p:cNvSpPr/>
            <p:nvPr/>
          </p:nvSpPr>
          <p:spPr>
            <a:xfrm>
              <a:off x="2127946" y="2290235"/>
              <a:ext cx="5758754" cy="148756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2298727" y="2439340"/>
              <a:ext cx="5417192" cy="1189358"/>
              <a:chOff x="414858" y="2328242"/>
              <a:chExt cx="5417192" cy="1189358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520022" y="2353535"/>
                <a:ext cx="5206875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대학생 청소년교육지원장학금</a:t>
                </a:r>
                <a:endParaRPr lang="en-US" altLang="ko-KR" sz="3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  <a:p>
                <a:pPr algn="ctr"/>
                <a:r>
                  <a:rPr lang="ko-KR" altLang="en-US" sz="3600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오프라인 안내 참고자료</a:t>
                </a:r>
                <a:endParaRPr lang="en-US" altLang="ko-KR" sz="3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  <p:cxnSp>
            <p:nvCxnSpPr>
              <p:cNvPr id="6" name="직선 연결선 5"/>
              <p:cNvCxnSpPr/>
              <p:nvPr/>
            </p:nvCxnSpPr>
            <p:spPr>
              <a:xfrm>
                <a:off x="414858" y="3517600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>
                <a:off x="414858" y="2328242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9F8CC53E-E82C-430B-86E0-3FFCBCBCD5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784" y="305549"/>
            <a:ext cx="1240567" cy="33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1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797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11" name="십이각형 10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063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363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지원내용 및 의무사항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23224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70037" y="3068960"/>
            <a:ext cx="1572479" cy="369332"/>
            <a:chOff x="1286687" y="1772816"/>
            <a:chExt cx="157247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활동시간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345253" y="836712"/>
            <a:ext cx="1112416" cy="369332"/>
            <a:chOff x="1286687" y="1772816"/>
            <a:chExt cx="1112416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의무사항</a:t>
              </a:r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32520" y="1179026"/>
            <a:ext cx="4896544" cy="1008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시간당 급여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(12,790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활동확인서 발급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endParaRPr lang="en-US" altLang="ko-KR" sz="1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389718" y="1179026"/>
            <a:ext cx="3523722" cy="1637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출근부 작성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즉시 본인 입력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2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관리자에게 사업 소개 및 대학 공지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rgbClr val="FF4747"/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승인 관련 내용 안내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737875"/>
              </p:ext>
            </p:extLst>
          </p:nvPr>
        </p:nvGraphicFramePr>
        <p:xfrm>
          <a:off x="934543" y="3429000"/>
          <a:ext cx="8036915" cy="1296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7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496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월당최대</a:t>
                      </a:r>
                      <a:endParaRPr lang="ko-KR" altLang="en-US" sz="1600" b="1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80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640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930077" y="4797153"/>
            <a:ext cx="8648521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미만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활동에 대해서는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원칙적으로 장학금을 지급하지 않으나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 및 활동기관의 부득이한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사정으로 멘토링 활동이 중단된 경우 예외 지급 가능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사유로 인한 중도포기는 인정하지 않음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600" b="1" dirty="0" err="1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야간대</a:t>
            </a: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야간학과</a:t>
            </a: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)·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원격대학 학생에 한해 학기 중 </a:t>
            </a:r>
            <a:r>
              <a:rPr lang="ko-KR" altLang="en-US" sz="1600" b="1" dirty="0" err="1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월당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최대 </a:t>
            </a: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160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시간까지 활동 가능</a:t>
            </a:r>
            <a:endParaRPr lang="en-US" altLang="ko-KR" sz="1600" b="1" dirty="0">
              <a:solidFill>
                <a:srgbClr val="FF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원거리 인센티브 추가 입력 시간은 학기당 활동시간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산정시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포함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일정기간 내 자유롭게 수강 가능한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수업시간은 멘토링 활동 허용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중 수강불가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496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5237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330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36129" y="1297335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04528" y="1772816"/>
            <a:ext cx="8823076" cy="265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내용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고등학교 학생을 대상으로 국어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영어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수학 등 학습지원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피드백 등 지원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76213"/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이외에 활동기관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멘토가 멘티에게 필요한 활동이라고 동의한 경우 활동으로 인정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업무보조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360363"/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단순노무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빨래 등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등의 활동은 불가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운영방식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대면 멘토링 또는  활동기관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및 멘토 등 협의를 통해 대면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혼합 멘토링 등 가능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멘토링은 실시간 쌍방향 지도를 원칙으로 하고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등 증빙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시 시작시간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종료시간을 포함한 화면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캡처본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실제 활동 여부 및 시간을 증빙할 수 있는 자료를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출근부 등록 시 증빙자료로 업로드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※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활용 프로그램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(Zoom).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스카이프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(skype),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행아웃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(meet),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네이버밴드 라이브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카카오톡 페이스톡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6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827356" cy="369332"/>
            <a:chOff x="1286687" y="1772816"/>
            <a:chExt cx="182735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720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 절차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70037" y="3504961"/>
            <a:ext cx="1367294" cy="369332"/>
            <a:chOff x="1286687" y="1772816"/>
            <a:chExt cx="136729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8436" y="3943392"/>
            <a:ext cx="7414209" cy="246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총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6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차시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반드시 이수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하여야 출근부 작성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기관배정까지 완료되어야 이수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출근부 승인 관련 안내 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매월 활동 종료 후 출근부 최종 승인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대학제출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시스템 관련 안내 매뉴얼 참고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기관포털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공지사항 확인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출근부는 재단 홈페이지 또는 출근부 앱을 통해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반드시 멘토 본인이 활동 후 즉시 직접 입력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누적 근로시간이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40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이상의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및 멘토 상호평가를 실시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하여야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5253338" y="2595966"/>
            <a:ext cx="1636420" cy="648072"/>
          </a:xfrm>
          <a:prstGeom prst="round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7490426" y="2590572"/>
            <a:ext cx="1636420" cy="648072"/>
          </a:xfrm>
          <a:prstGeom prst="roundRect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 및 서약서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3016244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77915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작성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7490427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배정 멘토 확인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5253338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배정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016246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779154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56251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93343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30434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 rot="5400000">
            <a:off x="8148978" y="2104344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 rot="10800000">
            <a:off x="7030431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 rot="10800000">
            <a:off x="479334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 rot="10800000">
            <a:off x="255625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287418" cy="369332"/>
            <a:chOff x="1286687" y="1772816"/>
            <a:chExt cx="2287418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21804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부정근로 유형 및 제재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70037" y="4678675"/>
            <a:ext cx="2237724" cy="369332"/>
            <a:chOff x="1286687" y="1772816"/>
            <a:chExt cx="223772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2130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허위 서류제출자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210241"/>
              </p:ext>
            </p:extLst>
          </p:nvPr>
        </p:nvGraphicFramePr>
        <p:xfrm>
          <a:off x="776537" y="1422299"/>
          <a:ext cx="8352927" cy="2449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5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  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  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  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허위근로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멘토링 활동을 하지 않았거나 할 수 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없음에도 출근부를 작성한 경우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확정일로부터 </a:t>
                      </a:r>
                      <a:r>
                        <a:rPr lang="en-US" altLang="ko-KR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endParaRPr lang="en-US" altLang="ko-KR" sz="1400" b="1" kern="1200" spc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멘토링 활동 참여 제한</a:t>
                      </a:r>
                      <a:endParaRPr lang="ko-KR" altLang="en-US" sz="1600" b="1" kern="1200" spc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대체근로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실제 근로시간과 출근부 입력시간이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상이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확정일로부터 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멘토링 활동 참여 제한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대리근로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 본인이 아닌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타인이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멘토링 활동을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대신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멘토와 대리자 모두 확정일로부터 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en-US" altLang="ko-KR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멘토링 활동 참여 제한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867619" y="3894956"/>
            <a:ext cx="8045821" cy="31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공공재정환수법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(’20. 1. 1.)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 부정근로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행정오류 등으로 장학금이 지급된 경우 공공재정환수 대상이므로 이자 및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제재부가금 등 부과 가능</a:t>
            </a:r>
            <a:endParaRPr lang="en-US" altLang="ko-KR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8436" y="5058576"/>
            <a:ext cx="7710765" cy="739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미지급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환수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46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082234" cy="369332"/>
            <a:chOff x="1286687" y="1772816"/>
            <a:chExt cx="2082234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75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이해관계 회피 의무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70037" y="3406059"/>
            <a:ext cx="1777663" cy="369332"/>
            <a:chOff x="1286687" y="1772816"/>
            <a:chExt cx="1777663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670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이해관계의 범위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38436" y="1207007"/>
            <a:ext cx="8996374" cy="17732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이해관계자 회피 의무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멘토는 활동기관 관리자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대표자 포함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활동장소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담당자가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26352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가족관계 등의 이해관계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가 있으면 대학에 신고해야 하며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대학은 이해관계 여부의 상시관리 필요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이해관계가 있을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즉시 멘토링을 중단하고 다른 활동기관 및 활동장소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에서 멘토링 활동을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26352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수행할 수 있도록 조치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이해관계 회피 의무 미 준수 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대학으로부터 기 지급된 장학금 환수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E40F6CE-7E3D-43CC-ADDA-A4AB37DE49B9}"/>
              </a:ext>
            </a:extLst>
          </p:cNvPr>
          <p:cNvSpPr txBox="1"/>
          <p:nvPr/>
        </p:nvSpPr>
        <p:spPr>
          <a:xfrm>
            <a:off x="738436" y="3815998"/>
            <a:ext cx="8888972" cy="394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관리자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대표자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또는 담당자와 가족관계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배우자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직계혈족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4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촌 이내의 방계혈족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 경우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6424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76239" y="1380278"/>
            <a:ext cx="8825233" cy="4148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활동기관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멘토가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’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이수하지 않으면 출근부 입력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일시적인 휴강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등으로 인하여 발생된 시간에 이루어진 활동은 그 시간이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학업시간표와 중복되어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학업시간표 변동이 발생 가능한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개강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종강 주 또는 실습시간표 등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indent="360363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대학이 시간표 정정기간을 활용하여 유동적으로 운영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학적이 변동될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변동 당일의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활동까지만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인정됨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대학에서 지정한 학기당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최대활동시간을 초과하는 활동내용은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멘토링 활동시간은 봉사활동시간으로 인정 가능하며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봉사활동시간 인정관련 세부기준은 해당 대학의 학칙 등 자체 학사운영에 따름</a:t>
            </a:r>
            <a:r>
              <a:rPr lang="en-US" altLang="ko-KR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이는</a:t>
            </a:r>
            <a:r>
              <a:rPr lang="en-US" altLang="ko-KR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r>
              <a:rPr lang="ko-KR" altLang="en-US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 내부상 인정되는 봉사시간으로</a:t>
            </a:r>
            <a:r>
              <a:rPr lang="en-US" altLang="ko-KR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1365</a:t>
            </a:r>
            <a:r>
              <a:rPr lang="ko-KR" altLang="en-US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등 외부 봉사시간으로 별도 인정 되지 않음</a:t>
            </a:r>
            <a:r>
              <a:rPr lang="en-US" altLang="ko-KR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퇴근 시 이동시간은 멘토링 활동으로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268288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활동도우미에 한하여 출장에 대한 증빙서류가 있을 경우 예외 인정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318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38436" y="1312193"/>
            <a:ext cx="8391028" cy="453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타 대학생 근로장학금 사업 간 중복 참여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 참여 학생은 국가근로장학금 및 다문화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사업에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3619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대학자체 교내장학금 등과 중복수혜 가능하나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활동시간의 중복이 없어야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신청내용 및 제출서류가 허위로 확인될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정학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퇴학 등 학사징계를 받은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제적 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신분을 상실한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부정근로 내역이 적발된 경우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제재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모든 멘토는 활동 시작 전 반드시 활동기관 담당자에게 사업소개 자료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매뉴얼 등을 참고하여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관련 안내를 해 주어야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부득이하게 기한 내 출근부 입력을 못하였거나 수정이 필요할 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입력 및 수정 요청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참여 대학별로 운영 방법 및 기간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등이 상이함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따라서 소속대학의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자체 운영 기준을 꼭 확인하여 활동에 불이익이 없도록 할 것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51A674-AA9B-4F65-B933-37D1617584CB}"/>
              </a:ext>
            </a:extLst>
          </p:cNvPr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2EAA954D-25B9-4EB7-A525-82EAD6C96382}"/>
              </a:ext>
            </a:extLst>
          </p:cNvPr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05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996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3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7490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454596" y="457622"/>
            <a:ext cx="1934690" cy="552458"/>
            <a:chOff x="454596" y="457622"/>
            <a:chExt cx="1934690" cy="552458"/>
          </a:xfrm>
        </p:grpSpPr>
        <p:sp>
          <p:nvSpPr>
            <p:cNvPr id="4" name="TextBox 3"/>
            <p:cNvSpPr txBox="1"/>
            <p:nvPr/>
          </p:nvSpPr>
          <p:spPr>
            <a:xfrm>
              <a:off x="454596" y="457622"/>
              <a:ext cx="14991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학습내용</a:t>
              </a:r>
              <a:endParaRPr lang="en-US" altLang="ko-KR" sz="2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49935" y="1010080"/>
              <a:ext cx="1308450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이등변 삼각형 2"/>
            <p:cNvSpPr/>
            <p:nvPr/>
          </p:nvSpPr>
          <p:spPr>
            <a:xfrm rot="16200000">
              <a:off x="2121119" y="595081"/>
              <a:ext cx="288032" cy="2483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389609" y="142875"/>
            <a:ext cx="7357885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2836193" y="846237"/>
            <a:ext cx="1567540" cy="400110"/>
            <a:chOff x="2836193" y="846237"/>
            <a:chExt cx="1567540" cy="400110"/>
          </a:xfrm>
        </p:grpSpPr>
        <p:sp>
          <p:nvSpPr>
            <p:cNvPr id="9" name="TextBox 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36193" y="1582054"/>
            <a:ext cx="2370645" cy="400110"/>
            <a:chOff x="2836193" y="846237"/>
            <a:chExt cx="2370645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2149" y="846237"/>
              <a:ext cx="19046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36193" y="2317871"/>
            <a:ext cx="2829103" cy="400110"/>
            <a:chOff x="2836193" y="846237"/>
            <a:chExt cx="2829103" cy="400110"/>
          </a:xfrm>
        </p:grpSpPr>
        <p:sp>
          <p:nvSpPr>
            <p:cNvPr id="20" name="TextBox 19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02149" y="846237"/>
              <a:ext cx="2363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836193" y="3053688"/>
            <a:ext cx="2657582" cy="400110"/>
            <a:chOff x="2836193" y="846237"/>
            <a:chExt cx="2657582" cy="400110"/>
          </a:xfrm>
        </p:grpSpPr>
        <p:sp>
          <p:nvSpPr>
            <p:cNvPr id="23" name="TextBox 22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02149" y="846237"/>
              <a:ext cx="2191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836193" y="3789505"/>
            <a:ext cx="1753488" cy="400110"/>
            <a:chOff x="2836193" y="846237"/>
            <a:chExt cx="1753488" cy="400110"/>
          </a:xfrm>
        </p:grpSpPr>
        <p:sp>
          <p:nvSpPr>
            <p:cNvPr id="26" name="TextBox 2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02149" y="846237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2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  <a:endParaRPr lang="ko-KR" altLang="en-US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836193" y="4525322"/>
            <a:ext cx="2692271" cy="400110"/>
            <a:chOff x="2836193" y="846237"/>
            <a:chExt cx="2692271" cy="400110"/>
          </a:xfrm>
        </p:grpSpPr>
        <p:sp>
          <p:nvSpPr>
            <p:cNvPr id="29" name="TextBox 2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02149" y="846237"/>
              <a:ext cx="22263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ko-KR" altLang="en-US" sz="2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189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나의 역량을 진단하고 나의 꿈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향한 계획을 수립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현재 어떤 상태이고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역량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무엇이 되고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위해 무엇을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멘토링은 꿈을 이루는 과정에서 어떤 의미가 있는가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나는 이번 멘토링 활동을 통해 무엇을 얻을 것인가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얻기 위해서는 어떻게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440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함께 유익한 맞춤형 멘토링이 되도록 계획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여건이 허락되는 한 멘티 및 활동기관 담당자와 대화를 많이 하여 멘티가 필요한 것이 무엇인지 파악한다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활동이 끝난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달성하고자 하는 목표를 함께 설정해 본다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목표를 달성하기 위하여 수행할 멘토링 활동에 대해 내용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수단 등을 구체적으로 계획한다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활동을 위한 규칙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상호간 약속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수립한다</a:t>
            </a:r>
            <a:r>
              <a:rPr lang="en-US" altLang="ko-KR" sz="1400" kern="0" dirty="0">
                <a:solidFill>
                  <a:schemeClr val="tx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Arial Unicode MS" pitchFamily="50" charset="-127"/>
              </a:rPr>
              <a:t>.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095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367294" cy="369332"/>
            <a:chOff x="1286687" y="1772816"/>
            <a:chExt cx="1367294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활동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973510" y="1412776"/>
            <a:ext cx="7870304" cy="1728192"/>
            <a:chOff x="973510" y="1412776"/>
            <a:chExt cx="7870304" cy="1728192"/>
          </a:xfrm>
        </p:grpSpPr>
        <p:sp>
          <p:nvSpPr>
            <p:cNvPr id="19" name="직사각형 18"/>
            <p:cNvSpPr/>
            <p:nvPr/>
          </p:nvSpPr>
          <p:spPr>
            <a:xfrm>
              <a:off x="1227634" y="1907307"/>
              <a:ext cx="7616180" cy="1233661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 대비 실천 현황 및 역량 향상 정도를 끊임없이 체크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후 잘하고 있는 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개선해야 하는 점 등을 각 멘토 역량별로 끊임없이 검토한다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12" name="그룹 11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16" name="한쪽 모서리가 잘린 사각형 1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한쪽 모서리가 잘린 사각형 1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한쪽 모서리가 잘린 사각형 1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365725" y="1718127"/>
                <a:ext cx="1875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활동내용 자가점검</a:t>
                </a:r>
                <a:endPara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grpSp>
        <p:nvGrpSpPr>
          <p:cNvPr id="20" name="그룹 19"/>
          <p:cNvGrpSpPr/>
          <p:nvPr/>
        </p:nvGrpSpPr>
        <p:grpSpPr>
          <a:xfrm>
            <a:off x="973510" y="3510533"/>
            <a:ext cx="7870304" cy="2592288"/>
            <a:chOff x="973510" y="1412776"/>
            <a:chExt cx="7870304" cy="2592288"/>
          </a:xfrm>
        </p:grpSpPr>
        <p:sp>
          <p:nvSpPr>
            <p:cNvPr id="22" name="직사각형 21"/>
            <p:cNvSpPr/>
            <p:nvPr/>
          </p:nvSpPr>
          <p:spPr>
            <a:xfrm>
              <a:off x="1227634" y="1907307"/>
              <a:ext cx="7616180" cy="2097757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철저히 준비하고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멘티와 진심으로 친해지며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성실히 멘토링을 수행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하루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멘토링을 할 내용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준비물 등 체크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시작 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10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분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ice breaking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관심사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학교생활 이야기 등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이전시간 내용 복습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오늘의 목표 설정 및 흥미유발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 및 멘토링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내용정리 및 차주 계획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점검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수준은 적절한지 등을 점검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보완 및 개선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24" name="그룹 23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26" name="한쪽 모서리가 잘린 사각형 2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한쪽 모서리가 잘린 사각형 2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한쪽 모서리가 잘린 사각형 2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1673503" y="1718127"/>
                <a:ext cx="1260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멘토링 실시</a:t>
                </a:r>
                <a:endPara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30" name="직선 연결선 29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6248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907232" cy="369332"/>
            <a:chOff x="1286687" y="1772816"/>
            <a:chExt cx="90723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마무리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1227634" y="1907307"/>
            <a:ext cx="7616180" cy="267382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 달성 여부 확인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 평가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 설정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소감 나누기 등을 통해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85725"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마무리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목표점검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합의한 목표는 무엇이며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어느 정도 달성하였는가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현재평가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초기 대비 성취현황 및 잘하고 있는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발전된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보충해야 할 점 등을 점검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목표설정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멘티의 중장기 목표 설정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목표달성 방법 연구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종료 후 멘티와의 관계 설정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673502" y="1718127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마무리</a:t>
              </a:r>
              <a:endPara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659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3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6199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6993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일정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212976"/>
            <a:ext cx="2082234" cy="369332"/>
            <a:chOff x="1286687" y="1772816"/>
            <a:chExt cx="2082234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975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 기관 찾기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803377" y="1203770"/>
            <a:ext cx="8398095" cy="1946434"/>
            <a:chOff x="803377" y="1202085"/>
            <a:chExt cx="8398095" cy="1946434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1386751"/>
              <a:ext cx="42514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2026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년도 대학생 청소년교육지원장학금 사업</a:t>
              </a:r>
              <a:endParaRPr lang="en-US" altLang="ko-KR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일정이 어떻게 되나요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2254835"/>
              <a:ext cx="4644220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활동기간은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2026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~ 2027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(12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입니다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대학별 활동시간과 기간이 상이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반드시 소속대학의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공지를 확인해주시기 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03377" y="3663496"/>
            <a:ext cx="8944118" cy="2725383"/>
            <a:chOff x="803377" y="4007038"/>
            <a:chExt cx="8944118" cy="2725383"/>
          </a:xfrm>
        </p:grpSpPr>
        <p:sp>
          <p:nvSpPr>
            <p:cNvPr id="30" name="TextBox 29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484220" y="4320678"/>
              <a:ext cx="4083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가능한 기관은 어떻게 찾을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711516" y="5716758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2830470" y="6628479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392359" y="5354823"/>
              <a:ext cx="6355136" cy="1225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활동가능기관 중 멘토 수요 신청한 기관은 희망근로지 신청 시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확인가능합니다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 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청소년교육지원장학금 사업 커뮤니티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(http://cafe.naver.com/hellodcg)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활동참고자료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게시판의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 근로기관 찾기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매뉴얼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을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참고해주시기 바랍니다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※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 경로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재단홈페이지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(www.kosaf.go.kr) 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인재육성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대학생지식멘토링</a:t>
              </a:r>
              <a:endPara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indent="176213"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청소년교육지원장학금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007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변경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803377" y="1202085"/>
            <a:ext cx="8433157" cy="1946434"/>
            <a:chOff x="803377" y="1202085"/>
            <a:chExt cx="8433157" cy="1946434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623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중 활동기관을 변경할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79114" y="2363688"/>
              <a:ext cx="485742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부득이한 사유로 활동기관을 변경해야 할 경우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및 소속대학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담당자와의 협의 하에 변경 가능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125147"/>
            <a:ext cx="1112416" cy="369332"/>
            <a:chOff x="1286687" y="1772816"/>
            <a:chExt cx="1112416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803377" y="3500045"/>
            <a:ext cx="8433157" cy="2726085"/>
            <a:chOff x="803377" y="4007038"/>
            <a:chExt cx="8433157" cy="2726085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4320678"/>
              <a:ext cx="3778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사업참여 시 별도의 성적기준이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54427" y="5717460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773381" y="6629181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5479185"/>
              <a:ext cx="4857420" cy="1069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멘토의 경우 초 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중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·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고등학교에 배정될 멘토는 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 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C0(70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 충족해야 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편입생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재입학생의 경우 첫 학기에 한해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 적용을 받지 않습니다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.)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3366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지급일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537928" y="1324888"/>
            <a:ext cx="8830143" cy="2027967"/>
            <a:chOff x="803377" y="1202085"/>
            <a:chExt cx="8977269" cy="2027967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113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 일자는 언제인가요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04728" y="2214389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623682" y="3126110"/>
              <a:ext cx="6649798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185571" y="2270056"/>
              <a:ext cx="6595075" cy="831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참여대학별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장학금의 지급 일자는 상이합니다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활동기관에서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활동하는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모든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멘토의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출근부가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제출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되고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 승인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이루어진 후 장학금 지급이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가능하므로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일정에 맞추어 출근부 제출이 잘 될 수 있도록 기관 담당자에게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안내해주시기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641585" y="3996498"/>
            <a:ext cx="8398095" cy="1946434"/>
            <a:chOff x="803377" y="1202085"/>
            <a:chExt cx="8398095" cy="1946434"/>
          </a:xfrm>
        </p:grpSpPr>
        <p:sp>
          <p:nvSpPr>
            <p:cNvPr id="18" name="TextBox 1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9" name="직선 연결선 18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484220" y="1386751"/>
              <a:ext cx="29081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 학적변동이 있을 경우</a:t>
              </a:r>
              <a:endParaRPr lang="en-US" altLang="ko-KR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장학금을 지급받을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79114" y="2254835"/>
              <a:ext cx="4568879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당시 재학생이면 활동이 가능하나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학적 변동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휴학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졸업 등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있을 경우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변동일자까지의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에 대해서만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장학금이 지급됩니다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변동 발생 시 대학 담당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263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1944754" y="1962471"/>
            <a:ext cx="6016492" cy="3116751"/>
            <a:chOff x="1944754" y="2221928"/>
            <a:chExt cx="6016492" cy="3116751"/>
          </a:xfrm>
        </p:grpSpPr>
        <p:sp>
          <p:nvSpPr>
            <p:cNvPr id="4" name="TextBox 3"/>
            <p:cNvSpPr txBox="1"/>
            <p:nvPr/>
          </p:nvSpPr>
          <p:spPr>
            <a:xfrm>
              <a:off x="2717457" y="2221928"/>
              <a:ext cx="4471096" cy="3116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감사합니다</a:t>
              </a:r>
              <a:endParaRPr lang="en-US" altLang="ko-KR" sz="4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한국장학재단 문의처</a:t>
              </a:r>
              <a:endParaRPr lang="en-US" altLang="ko-KR" sz="28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연락처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1599-2290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메일주소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kormentoring@kosaf.go.kr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커뮤니티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http://cafe.naver.com/hellodcg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홈페이지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http://www.kosaf.go.kr</a:t>
              </a: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1944754" y="3203451"/>
              <a:ext cx="601649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386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75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목적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06469" y="1265992"/>
            <a:ext cx="8350987" cy="177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대학생이 초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고등학생에게 학습지원과 상담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진로지도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등의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활동을 수행하고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그 대가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를 지원함으로써 안정적인 학업 여건 조성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268288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 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대학생들의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지식과 경험을 나누는 가치 있는 근로 기회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제공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268288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 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고등학생의 학습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상담지원 등을 통해 균등한 교육기회 제공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063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대상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4028667" cy="394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참여대학 재학생 중 아래의 조건을 충족한 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7313" y="4014356"/>
            <a:ext cx="9158687" cy="265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⦁ 대한민국 국적으로 외국대학에 재학 중인 대학생</a:t>
            </a: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⦁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휴학생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졸업생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자퇴생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대학원생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조기취업자</a:t>
            </a:r>
            <a:r>
              <a:rPr lang="ko-KR" altLang="en-US" sz="1600" b="1" spc="-150" baseline="3000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산업체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위탁생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시간제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평생교육시설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endParaRPr lang="en-US" altLang="ko-KR" sz="1600" b="1" spc="-150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indent="268288"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* 조기취업자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재직증명서 및 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</a:t>
            </a:r>
            <a:r>
              <a:rPr lang="ko-KR" altLang="en-US" sz="1600" b="1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대보험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가입내역이 확인되는 경우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일용직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아르바이트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</a:p>
          <a:p>
            <a:pPr marL="534988" indent="-92075"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체험형 인턴은 조기취업자에 해당하지 않음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 indent="176213" fontAlgn="base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신청 이후 학적 변동이 있을 경우 변동 당일의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활동까지만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indent="176213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졸업 </a:t>
            </a:r>
            <a:r>
              <a:rPr lang="ko-KR" altLang="en-US" sz="1600" b="1" dirty="0" err="1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유예자</a:t>
            </a: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초과학기 등록자 등 멘토로 선발될 수 있는 ‘재학생’ 여부의 판단은</a:t>
            </a:r>
            <a:endParaRPr lang="en-US" altLang="ko-KR" sz="1600" b="1" dirty="0">
              <a:solidFill>
                <a:srgbClr val="FF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indent="360363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해당 대학의 학칙</a:t>
            </a: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 자체 학사운영에 따름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8915" y="3573016"/>
            <a:ext cx="1367294" cy="369332"/>
            <a:chOff x="1286687" y="1772816"/>
            <a:chExt cx="1367294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제외 대상자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B52FCA4-68EA-4673-B05C-F12C62F78731}"/>
              </a:ext>
            </a:extLst>
          </p:cNvPr>
          <p:cNvSpPr/>
          <p:nvPr/>
        </p:nvSpPr>
        <p:spPr>
          <a:xfrm>
            <a:off x="867572" y="1785296"/>
            <a:ext cx="7920880" cy="15445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자격기준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➊ 대한민국 국적 소지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➋ 지원대상 대학의 재학생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휴학생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시간제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제외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➌「아동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‧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청소년의 성보호에 관한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법률」등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관련 결격사유에 해당하지 않는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성적기준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C</a:t>
            </a:r>
            <a:r>
              <a:rPr lang="en-US" altLang="ko-KR" sz="1400" baseline="300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0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(70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이상을 충족하는 자</a:t>
            </a:r>
            <a:endParaRPr lang="en-US" altLang="ko-KR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176213" indent="-176213" fontAlgn="base"/>
            <a:endParaRPr lang="en-US" altLang="ko-KR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176213"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대학의 추천에 따라 한국장학재단에서 승인하는 경우 재학 중 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회에 한해 성적기준 적용 완화</a:t>
            </a:r>
            <a:endParaRPr lang="en-US" altLang="ko-KR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176213" indent="184150"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‧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사대생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대학생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튜터링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사업 승인이력 포함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489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831213"/>
              </p:ext>
            </p:extLst>
          </p:nvPr>
        </p:nvGraphicFramePr>
        <p:xfrm>
          <a:off x="289072" y="764559"/>
          <a:ext cx="9190490" cy="58916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6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3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7544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사업 기간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2026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2027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(1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2026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2026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2026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9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2027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61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기관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전국 초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중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고교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학교 밖 청소년지원센터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</a:p>
                    <a:p>
                      <a:pPr marL="0" indent="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kern="1200" spc="-17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청소년방과후아카데미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운영시설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자원봉사인증관리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(VMS) 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등록시설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1365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정부인증포털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등록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시설</a:t>
                      </a:r>
                      <a:r>
                        <a:rPr lang="en-US" altLang="ko-KR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endParaRPr lang="en-US" altLang="ko-KR" sz="1500" b="1" kern="1200" spc="-17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한국교육방송공사</a:t>
                      </a:r>
                      <a:r>
                        <a:rPr lang="en-US" altLang="ko-KR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(EBS), </a:t>
                      </a:r>
                      <a:r>
                        <a:rPr lang="ko-KR" altLang="en-US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한국장학재단</a:t>
                      </a:r>
                      <a:r>
                        <a:rPr lang="en-US" altLang="ko-KR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기숙사</a:t>
                      </a:r>
                      <a:r>
                        <a:rPr lang="en-US" altLang="ko-KR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지역센터 등</a:t>
                      </a:r>
                      <a:r>
                        <a:rPr lang="en-US" altLang="ko-KR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</a:t>
                      </a:r>
                      <a:r>
                        <a:rPr lang="ko-KR" altLang="en-US" sz="1400" b="1" kern="1200" spc="-17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자기주도학습센터</a:t>
                      </a:r>
                      <a:r>
                        <a:rPr lang="ko-KR" altLang="en-US" sz="1500" b="1" kern="1200" spc="-17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으로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제한함</a:t>
                      </a:r>
                      <a:endParaRPr lang="en-US" altLang="ko-KR" sz="1500" b="1" kern="1200" spc="-17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lvl="0" indent="17621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아동권리보장원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(www.icareinfo.go.kr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)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kern="1200" dirty="0" err="1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청소년방과후아카데미</a:t>
                      </a:r>
                      <a:r>
                        <a:rPr lang="en-US" altLang="ko-KR" sz="1400" kern="1200" dirty="0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(www.youth.go.kr/yaca/index.do),</a:t>
                      </a:r>
                    </a:p>
                    <a:p>
                      <a:pPr marL="0" marR="0" lvl="0" indent="36036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보건복지부 </a:t>
                      </a:r>
                      <a:r>
                        <a:rPr lang="ko-KR" altLang="en-US" sz="1400" b="0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사회복지자원봉사인증관리센터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VMS(www.vms.or.kr), </a:t>
                      </a:r>
                    </a:p>
                    <a:p>
                      <a:pPr marL="0" marR="0" lvl="0" indent="36036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행정안전부 </a:t>
                      </a:r>
                      <a:r>
                        <a:rPr lang="ko-KR" altLang="en-US" sz="1400" b="0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자원봉사포털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1365(www.1365.go.kr)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 있는 시설로 제한함</a:t>
                      </a:r>
                      <a:endParaRPr lang="en-US" altLang="ko-KR" sz="14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36036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어린이집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유치원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노인복지시설 등 활동 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03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멘티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중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고등학교 학생</a:t>
                      </a:r>
                      <a:r>
                        <a:rPr lang="en-US" altLang="ko-KR" sz="1500" b="1" kern="1200" spc="-150" baseline="300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및 학교 밖 청소년포함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2192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시간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r>
                        <a:rPr lang="en-US" altLang="ko-KR" sz="12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 </a:t>
                      </a:r>
                      <a:r>
                        <a:rPr lang="ko-KR" altLang="en-US" sz="1200" b="0" i="0" u="none" strike="noStrike" kern="1200" baseline="0" dirty="0" err="1">
                          <a:solidFill>
                            <a:srgbClr val="FF0000"/>
                          </a:solidFill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야간대</a:t>
                      </a:r>
                      <a:r>
                        <a:rPr lang="en-US" altLang="ko-KR" sz="1200" b="0" i="0" u="none" strike="noStrike" kern="1200" baseline="0" dirty="0">
                          <a:solidFill>
                            <a:srgbClr val="FF0000"/>
                          </a:solidFill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</a:t>
                      </a:r>
                      <a:r>
                        <a:rPr lang="ko-KR" altLang="en-US" sz="1200" b="0" i="0" u="none" strike="noStrike" kern="1200" baseline="0" dirty="0">
                          <a:solidFill>
                            <a:srgbClr val="FF0000"/>
                          </a:solidFill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야간학과</a:t>
                      </a:r>
                      <a:r>
                        <a:rPr lang="en-US" altLang="ko-KR" sz="1200" b="0" i="0" u="none" strike="noStrike" kern="1200" baseline="0" dirty="0">
                          <a:solidFill>
                            <a:srgbClr val="FF0000"/>
                          </a:solidFill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)·</a:t>
                      </a:r>
                      <a:r>
                        <a:rPr lang="ko-KR" altLang="en-US" sz="1200" b="0" i="0" u="none" strike="noStrike" kern="1200" baseline="0" dirty="0">
                          <a:solidFill>
                            <a:srgbClr val="FF0000"/>
                          </a:solidFill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원격대학 학생에 한해 학기 중 </a:t>
                      </a:r>
                      <a:r>
                        <a:rPr lang="ko-KR" altLang="en-US" sz="1200" b="0" i="0" u="none" strike="noStrike" kern="1200" baseline="0" dirty="0" err="1">
                          <a:solidFill>
                            <a:srgbClr val="FF0000"/>
                          </a:solidFill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월당</a:t>
                      </a:r>
                      <a:r>
                        <a:rPr lang="ko-KR" altLang="en-US" sz="1200" b="0" i="0" u="none" strike="noStrike" kern="1200" baseline="0" dirty="0">
                          <a:solidFill>
                            <a:srgbClr val="FF0000"/>
                          </a:solidFill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 최대 </a:t>
                      </a:r>
                      <a:r>
                        <a:rPr lang="en-US" altLang="ko-KR" sz="1200" b="0" i="0" u="none" strike="noStrike" kern="1200" baseline="0" dirty="0">
                          <a:solidFill>
                            <a:srgbClr val="FF0000"/>
                          </a:solidFill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160</a:t>
                      </a:r>
                      <a:r>
                        <a:rPr lang="ko-KR" altLang="en-US" sz="1200" b="0" i="0" u="none" strike="noStrike" kern="1200" baseline="0" dirty="0">
                          <a:solidFill>
                            <a:srgbClr val="FF0000"/>
                          </a:solidFill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시간까지 활동 가능</a:t>
                      </a:r>
                      <a:endParaRPr lang="ko-KR" altLang="en-US" sz="12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604000101010101" pitchFamily="50" charset="-127"/>
                        <a:ea typeface="함초롬돋움" panose="020B0604000101010101" pitchFamily="50" charset="-127"/>
                        <a:cs typeface="함초롬돋움" panose="020B06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729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장소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대면 멘토링의 경우 멘티 소속기관으로 하되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활동기관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멘티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대학 간 협의를 통해 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활동장소 변경 가능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176213" marR="0" indent="-17621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해외에서의 멘토링 활동은 원칙적으로 불가하며 활동장소는 국내에 한함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장소변경은 공공시설로 한하며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학습보충 및 상담 등 교육활동 이외에 부적절한 상황이 발생하지 않도록 유의</a:t>
                      </a:r>
                      <a:endParaRPr lang="en-US" altLang="ko-KR" sz="13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648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-180975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 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중 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고등학교 학생을 대상으로 국어 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영어 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수학 등 학습지원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상담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학교생활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교우관계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진로 등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피드백 등 지원</a:t>
                      </a:r>
                      <a:endParaRPr lang="en-US" altLang="ko-KR" sz="12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※ 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단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활동기관 업무보조 및 단순노무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청소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빨래 등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등의 활동은 불가</a:t>
                      </a:r>
                      <a:endParaRPr lang="ko-KR" altLang="en-US" sz="12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750911"/>
              </p:ext>
            </p:extLst>
          </p:nvPr>
        </p:nvGraphicFramePr>
        <p:xfrm>
          <a:off x="2072680" y="4077072"/>
          <a:ext cx="6279215" cy="822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5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58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58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0173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1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월당최대</a:t>
                      </a:r>
                      <a:endParaRPr lang="ko-KR" altLang="en-US" sz="1200" b="1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1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640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05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041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829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유형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양쪽 대괄호 8"/>
          <p:cNvSpPr/>
          <p:nvPr/>
        </p:nvSpPr>
        <p:spPr>
          <a:xfrm>
            <a:off x="829494" y="1420205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발굴형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(A</a:t>
            </a:r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22" name="양쪽 대괄호 21"/>
          <p:cNvSpPr/>
          <p:nvPr/>
        </p:nvSpPr>
        <p:spPr>
          <a:xfrm>
            <a:off x="829494" y="2104281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발굴형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(B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6668" y="1487567"/>
            <a:ext cx="6654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대학과 연계 및 협약을 통해 발굴한 기관 또는 수요조사시스템을 통해 멘토 수요를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등록한 기관에 배정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26668" y="2181168"/>
            <a:ext cx="6433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학생이 희망하는 기관을 방문하여 활동기관 담당자와 멘토링 관련 내용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협의 후 멘토링 활동 진행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570037" y="2996952"/>
            <a:ext cx="1112416" cy="369332"/>
            <a:chOff x="1286687" y="1772816"/>
            <a:chExt cx="1112416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참고사항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920551" y="3573016"/>
            <a:ext cx="8064897" cy="252179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가능 기관은 전국 초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아동권리보장원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(www.icareinfo.go.kr),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 밖 청소년지원센터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사회복지자원봉사인증관리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VMS(www.vms.or.kr), 1365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자원봉사포털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(www.1365.go.kr)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에 등록된 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청소년방과후아카데미 운영시설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한국청소년활동진흥원 인증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한국장학재단으로 제한</a:t>
            </a:r>
            <a:b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</a:br>
            <a:r>
              <a:rPr lang="ko-KR" altLang="en-US" sz="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수요조사시스템 외의 사업 참여를 희망하는 신규  활동 기관에 대해서는 멘토가 대학으로 기관등록 신청서를 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76213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제출하고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등록이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이루어진 뒤 멘토 배정 가능</a:t>
            </a:r>
            <a:endParaRPr lang="en-US" altLang="ko-KR" sz="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반드시 대학 담당자의 승인을 얻은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매칭이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이루어져야 활동 가능함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멘토와 활동기관 및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담당자가 가족관계 등의 이해관계가 있을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 신고하여 대학은 즉시 멘토링을 중단하고 다른 활동기관 및 근로지에서 멘토링 활동을 수행할 수 있도록 조치</a:t>
            </a:r>
          </a:p>
        </p:txBody>
      </p:sp>
    </p:spTree>
    <p:extLst>
      <p:ext uri="{BB962C8B-B14F-4D97-AF65-F5344CB8AC3E}">
        <p14:creationId xmlns:p14="http://schemas.microsoft.com/office/powerpoint/2010/main" val="115303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3" y="159680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사업신청 방법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70037" y="3438525"/>
            <a:ext cx="1877049" cy="369332"/>
            <a:chOff x="1286687" y="1772816"/>
            <a:chExt cx="187704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770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및 선발 절차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모서리가 둥근 직사각형 43"/>
          <p:cNvSpPr/>
          <p:nvPr/>
        </p:nvSpPr>
        <p:spPr>
          <a:xfrm>
            <a:off x="7490427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2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희망근로지 신청</a:t>
            </a:r>
            <a:endParaRPr lang="en-US" altLang="ko-KR" b="1" spc="-2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25333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3016244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 확인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77915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 및 멘토링 활동</a:t>
            </a:r>
            <a:endParaRPr lang="en-US" altLang="ko-KR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7490427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수요신청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</a:p>
        </p:txBody>
      </p:sp>
      <p:sp>
        <p:nvSpPr>
          <p:cNvPr id="50" name="모서리가 둥근 직사각형 49"/>
          <p:cNvSpPr/>
          <p:nvPr/>
        </p:nvSpPr>
        <p:spPr>
          <a:xfrm>
            <a:off x="5253338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1" name="모서리가 둥근 직사각형 50"/>
          <p:cNvSpPr/>
          <p:nvPr/>
        </p:nvSpPr>
        <p:spPr>
          <a:xfrm>
            <a:off x="3016246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2" name="모서리가 둥근 직사각형 51"/>
          <p:cNvSpPr/>
          <p:nvPr/>
        </p:nvSpPr>
        <p:spPr>
          <a:xfrm>
            <a:off x="779154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6251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3343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30434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 rot="5400000">
            <a:off x="8148978" y="4811839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 rot="10800000">
            <a:off x="7030431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 rot="10800000">
            <a:off x="479334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 rot="10800000">
            <a:off x="255625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4" name="양쪽 대괄호 73"/>
          <p:cNvSpPr/>
          <p:nvPr/>
        </p:nvSpPr>
        <p:spPr>
          <a:xfrm>
            <a:off x="779154" y="1488162"/>
            <a:ext cx="1333649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홈페이지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193761" y="1489368"/>
            <a:ext cx="7712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 홈페이지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(www.kosaf.go.kr)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로그인 → 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92075"/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지식멘토링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  <p:sp>
        <p:nvSpPr>
          <p:cNvPr id="76" name="양쪽 대괄호 75"/>
          <p:cNvSpPr/>
          <p:nvPr/>
        </p:nvSpPr>
        <p:spPr>
          <a:xfrm>
            <a:off x="742958" y="2393254"/>
            <a:ext cx="1369845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193761" y="2442316"/>
            <a:ext cx="736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한국장학재단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로그인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지식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 </a:t>
            </a:r>
          </a:p>
          <a:p>
            <a:pPr indent="92075"/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신청하기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</p:spTree>
    <p:extLst>
      <p:ext uri="{BB962C8B-B14F-4D97-AF65-F5344CB8AC3E}">
        <p14:creationId xmlns:p14="http://schemas.microsoft.com/office/powerpoint/2010/main" val="3378013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spc="-150">
            <a:ln>
              <a:solidFill>
                <a:schemeClr val="accent1">
                  <a:alpha val="0"/>
                </a:schemeClr>
              </a:solidFill>
            </a:ln>
            <a:solidFill>
              <a:schemeClr val="tx2">
                <a:lumMod val="75000"/>
              </a:schemeClr>
            </a:solidFill>
            <a:latin typeface="함초롬돋움" panose="020B0504000101010101" pitchFamily="50" charset="-127"/>
            <a:ea typeface="함초롬돋움" panose="020B0504000101010101" pitchFamily="50" charset="-127"/>
            <a:cs typeface="함초롬돋움" panose="020B0504000101010101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9382</TotalTime>
  <Words>2483</Words>
  <Application>Microsoft Office PowerPoint</Application>
  <PresentationFormat>A4 용지(210x297mm)</PresentationFormat>
  <Paragraphs>358</Paragraphs>
  <Slides>28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3" baseType="lpstr">
      <vt:lpstr>KoPub돋움체 Light</vt:lpstr>
      <vt:lpstr>맑은 고딕</vt:lpstr>
      <vt:lpstr>함초롬돋움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kosaf</dc:creator>
  <cp:lastModifiedBy>jbnu</cp:lastModifiedBy>
  <cp:revision>171</cp:revision>
  <cp:lastPrinted>2024-03-25T05:00:10Z</cp:lastPrinted>
  <dcterms:created xsi:type="dcterms:W3CDTF">2018-08-22T06:52:58Z</dcterms:created>
  <dcterms:modified xsi:type="dcterms:W3CDTF">2026-08-10T01:25:46Z</dcterms:modified>
</cp:coreProperties>
</file>