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12192000" cy="6858000"/>
  <p:notesSz cx="6761163" cy="99425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1F539F"/>
    <a:srgbClr val="DEE3F3"/>
    <a:srgbClr val="D8DFF2"/>
    <a:srgbClr val="5B9BD5"/>
    <a:srgbClr val="7A6C8D"/>
    <a:srgbClr val="FFFFFF"/>
    <a:srgbClr val="666563"/>
    <a:srgbClr val="F2F2F2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6318" autoAdjust="0"/>
  </p:normalViewPr>
  <p:slideViewPr>
    <p:cSldViewPr snapToGrid="0" showGuides="1">
      <p:cViewPr varScale="1">
        <p:scale>
          <a:sx n="109" d="100"/>
          <a:sy n="109" d="100"/>
        </p:scale>
        <p:origin x="498" y="96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B2ACF-8D31-485A-A3C0-9BE732765F86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FF630-BFF6-4F86-83DB-FA86B0D4CE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089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FFE92-455A-4DA0-9131-57DAB90A5704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3080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5844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885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983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5213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797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6690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991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218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04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9445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026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3624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C3B18-6AA7-4A15-B2B3-D9B2C30279A0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64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0265F6B-4975-497B-AE13-CB911012A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7" y="683823"/>
            <a:ext cx="11745940" cy="307355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A11F0C3-1487-4374-B3C9-00954E94E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27" y="2848163"/>
            <a:ext cx="11745940" cy="789823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98648E01-7121-40EB-A728-7F402E87DBAA}"/>
              </a:ext>
            </a:extLst>
          </p:cNvPr>
          <p:cNvSpPr/>
          <p:nvPr/>
        </p:nvSpPr>
        <p:spPr>
          <a:xfrm>
            <a:off x="2875044" y="4895001"/>
            <a:ext cx="425005" cy="16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451" y="6365982"/>
            <a:ext cx="1594623" cy="44649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3496" y="4057685"/>
            <a:ext cx="11265008" cy="2657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dirty="0"/>
              <a:t>1. </a:t>
            </a:r>
            <a:r>
              <a:rPr lang="ko-KR" altLang="en-US" sz="1600" dirty="0"/>
              <a:t>신청메뉴 </a:t>
            </a:r>
            <a:r>
              <a:rPr lang="en-US" altLang="ko-KR" sz="1600" dirty="0"/>
              <a:t>: </a:t>
            </a:r>
            <a:r>
              <a:rPr lang="ko-KR" altLang="en-US" sz="1600" dirty="0"/>
              <a:t>통합정보시스템</a:t>
            </a:r>
            <a:r>
              <a:rPr lang="en-US" altLang="ko-KR" sz="1600" dirty="0"/>
              <a:t>(JUMP) – </a:t>
            </a:r>
            <a:r>
              <a:rPr lang="ko-KR" altLang="en-US" sz="1600" dirty="0"/>
              <a:t>졸업</a:t>
            </a:r>
            <a:r>
              <a:rPr lang="en-US" altLang="ko-KR" sz="1600" dirty="0"/>
              <a:t> – </a:t>
            </a:r>
            <a:r>
              <a:rPr lang="ko-KR" altLang="en-US" sz="1600" b="1" dirty="0" err="1"/>
              <a:t>학사학위취득유예신청</a:t>
            </a:r>
            <a:r>
              <a:rPr lang="ko-KR" altLang="en-US" b="1" dirty="0"/>
              <a:t> </a:t>
            </a:r>
            <a:r>
              <a:rPr lang="ko-KR" altLang="en-US" sz="1600" b="1" dirty="0"/>
              <a:t>클릭</a:t>
            </a:r>
            <a:endParaRPr lang="en-US" altLang="ko-KR" sz="1600" b="1" dirty="0"/>
          </a:p>
          <a:p>
            <a:pPr>
              <a:lnSpc>
                <a:spcPct val="130000"/>
              </a:lnSpc>
            </a:pPr>
            <a:r>
              <a:rPr lang="en-US" altLang="ko-KR" sz="1600" dirty="0"/>
              <a:t>2. </a:t>
            </a:r>
            <a:r>
              <a:rPr lang="ko-KR" altLang="en-US" sz="1600" dirty="0"/>
              <a:t>신청절차</a:t>
            </a:r>
            <a:endParaRPr lang="en-US" altLang="ko-KR" sz="1600" dirty="0"/>
          </a:p>
          <a:p>
            <a:pPr>
              <a:lnSpc>
                <a:spcPct val="130000"/>
              </a:lnSpc>
            </a:pPr>
            <a:r>
              <a:rPr lang="en-US" altLang="ko-KR" sz="1600" dirty="0"/>
              <a:t>  </a:t>
            </a:r>
            <a:r>
              <a:rPr lang="ko-KR" altLang="en-US" sz="1600" dirty="0"/>
              <a:t>가</a:t>
            </a:r>
            <a:r>
              <a:rPr lang="en-US" altLang="ko-KR" sz="1600" dirty="0"/>
              <a:t>. </a:t>
            </a:r>
            <a:r>
              <a:rPr lang="ko-KR" altLang="en-US" sz="1600" b="1" dirty="0"/>
              <a:t>조회</a:t>
            </a:r>
            <a:r>
              <a:rPr lang="ko-KR" altLang="en-US" sz="1600" dirty="0"/>
              <a:t> 클릭하고 </a:t>
            </a:r>
            <a:r>
              <a:rPr lang="ko-KR" altLang="en-US" sz="1600" dirty="0" err="1"/>
              <a:t>학사학위취득유예</a:t>
            </a:r>
            <a:r>
              <a:rPr lang="ko-KR" altLang="en-US" sz="1600" dirty="0"/>
              <a:t> 신청 탭을 선택</a:t>
            </a:r>
            <a:endParaRPr lang="en-US" altLang="ko-KR" sz="1600" dirty="0"/>
          </a:p>
          <a:p>
            <a:pPr>
              <a:lnSpc>
                <a:spcPct val="130000"/>
              </a:lnSpc>
            </a:pPr>
            <a:r>
              <a:rPr lang="en-US" altLang="ko-KR" sz="1600" dirty="0"/>
              <a:t>  </a:t>
            </a:r>
            <a:r>
              <a:rPr lang="ko-KR" altLang="en-US" sz="1600" dirty="0"/>
              <a:t>나</a:t>
            </a:r>
            <a:r>
              <a:rPr lang="en-US" altLang="ko-KR" sz="1600" dirty="0"/>
              <a:t>. </a:t>
            </a:r>
            <a:r>
              <a:rPr lang="ko-KR" altLang="en-US" sz="1600" b="1" dirty="0"/>
              <a:t>신규</a:t>
            </a:r>
            <a:r>
              <a:rPr lang="ko-KR" altLang="en-US" sz="1600" dirty="0"/>
              <a:t> 클릭 후 </a:t>
            </a:r>
            <a:r>
              <a:rPr lang="ko-KR" altLang="en-US" sz="1600" b="1" dirty="0" err="1"/>
              <a:t>유예학년도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유예학기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유예사유 입력</a:t>
            </a:r>
            <a:endParaRPr lang="en-US" altLang="ko-KR" sz="1600" b="1" dirty="0"/>
          </a:p>
          <a:p>
            <a:pPr>
              <a:lnSpc>
                <a:spcPct val="130000"/>
              </a:lnSpc>
            </a:pPr>
            <a:r>
              <a:rPr lang="ko-KR" altLang="en-US" sz="1600" dirty="0"/>
              <a:t>    </a:t>
            </a:r>
            <a:r>
              <a:rPr lang="ko-KR" altLang="en-US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※</a:t>
            </a:r>
            <a:r>
              <a:rPr lang="en-US" altLang="ko-KR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 </a:t>
            </a:r>
            <a:r>
              <a:rPr lang="ko-KR" altLang="en-US" sz="1600" dirty="0" err="1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유예학년도</a:t>
            </a:r>
            <a:r>
              <a:rPr lang="ko-KR" altLang="en-US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 및 유예학기는 </a:t>
            </a:r>
            <a:r>
              <a:rPr lang="en-US" altLang="ko-KR" sz="1600" b="1" dirty="0">
                <a:solidFill>
                  <a:srgbClr val="0000CC"/>
                </a:solidFill>
              </a:rPr>
              <a:t>2026</a:t>
            </a:r>
            <a:r>
              <a:rPr lang="ko-KR" altLang="en-US" sz="1600" b="1" dirty="0">
                <a:solidFill>
                  <a:srgbClr val="0000CC"/>
                </a:solidFill>
              </a:rPr>
              <a:t>학년도 </a:t>
            </a:r>
            <a:r>
              <a:rPr lang="en-US" altLang="ko-KR" sz="1600" b="1" dirty="0">
                <a:solidFill>
                  <a:srgbClr val="0000CC"/>
                </a:solidFill>
              </a:rPr>
              <a:t>2</a:t>
            </a:r>
            <a:r>
              <a:rPr lang="ko-KR" altLang="en-US" sz="1600" b="1" dirty="0">
                <a:solidFill>
                  <a:srgbClr val="0000CC"/>
                </a:solidFill>
              </a:rPr>
              <a:t>학기</a:t>
            </a:r>
            <a:r>
              <a:rPr lang="en-US" altLang="ko-KR" sz="1600" b="1" dirty="0">
                <a:solidFill>
                  <a:srgbClr val="0000CC"/>
                </a:solidFill>
              </a:rPr>
              <a:t> </a:t>
            </a:r>
            <a:r>
              <a:rPr lang="ko-KR" altLang="en-US" sz="1600" b="1" dirty="0">
                <a:solidFill>
                  <a:srgbClr val="0000CC"/>
                </a:solidFill>
              </a:rPr>
              <a:t>입력 </a:t>
            </a:r>
            <a:endParaRPr lang="en-US" altLang="ko-KR" sz="1600" b="1" dirty="0">
              <a:solidFill>
                <a:srgbClr val="0000CC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b="1" dirty="0">
                <a:solidFill>
                  <a:srgbClr val="0000CC"/>
                </a:solidFill>
              </a:rPr>
              <a:t>  </a:t>
            </a:r>
            <a:r>
              <a:rPr lang="ko-KR" altLang="en-US" sz="1600" dirty="0"/>
              <a:t>다</a:t>
            </a:r>
            <a:r>
              <a:rPr lang="en-US" altLang="ko-KR" sz="1600" dirty="0"/>
              <a:t>. </a:t>
            </a:r>
            <a:r>
              <a:rPr lang="ko-KR" altLang="en-US" sz="1600" b="1" dirty="0"/>
              <a:t>신청</a:t>
            </a:r>
            <a:r>
              <a:rPr lang="ko-KR" altLang="en-US" sz="1600" dirty="0"/>
              <a:t> 버튼 클릭</a:t>
            </a:r>
            <a:endParaRPr lang="en-US" altLang="ko-KR" sz="1600" dirty="0"/>
          </a:p>
          <a:p>
            <a:pPr>
              <a:lnSpc>
                <a:spcPct val="130000"/>
              </a:lnSpc>
            </a:pPr>
            <a:r>
              <a:rPr lang="ko-KR" altLang="en-US" sz="1600" dirty="0"/>
              <a:t>    </a:t>
            </a:r>
            <a:r>
              <a:rPr lang="ko-KR" altLang="en-US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※</a:t>
            </a:r>
            <a:r>
              <a:rPr lang="en-US" altLang="ko-KR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 </a:t>
            </a:r>
            <a:r>
              <a:rPr lang="ko-KR" altLang="en-US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학과  </a:t>
            </a:r>
            <a:r>
              <a:rPr lang="ko-KR" altLang="en-US" sz="16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→ 단과대학 → 대학본부로 승인절차가 진행</a:t>
            </a:r>
            <a:r>
              <a:rPr lang="en-US" altLang="ko-KR" sz="1600" b="1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(</a:t>
            </a:r>
            <a:r>
              <a:rPr lang="ko-KR" altLang="en-US" sz="1600" b="1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처리상태가 </a:t>
            </a:r>
            <a:r>
              <a:rPr lang="ko-KR" altLang="en-US" sz="1600" b="1" dirty="0" err="1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최종승인이어야</a:t>
            </a:r>
            <a:r>
              <a:rPr lang="ko-KR" altLang="en-US" sz="1600" b="1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승인이 완료된 상태입니다</a:t>
            </a:r>
            <a:r>
              <a:rPr lang="en-US" altLang="ko-KR" sz="1600" b="1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.)</a:t>
            </a:r>
            <a:r>
              <a:rPr lang="ko-KR" altLang="en-US" sz="1600" b="1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</a:t>
            </a:r>
            <a:endParaRPr lang="en-US" altLang="ko-KR" sz="1600" b="1" dirty="0"/>
          </a:p>
          <a:p>
            <a:pPr>
              <a:lnSpc>
                <a:spcPct val="130000"/>
              </a:lnSpc>
            </a:pPr>
            <a:r>
              <a:rPr lang="ko-KR" altLang="en-US" sz="1600" dirty="0"/>
              <a:t> </a:t>
            </a:r>
            <a:endParaRPr lang="en-US" altLang="ko-KR" sz="1600" b="1" spc="-150" dirty="0"/>
          </a:p>
        </p:txBody>
      </p:sp>
      <p:grpSp>
        <p:nvGrpSpPr>
          <p:cNvPr id="59" name="그룹 58"/>
          <p:cNvGrpSpPr/>
          <p:nvPr/>
        </p:nvGrpSpPr>
        <p:grpSpPr>
          <a:xfrm>
            <a:off x="352927" y="679843"/>
            <a:ext cx="11745940" cy="5841877"/>
            <a:chOff x="249865" y="856188"/>
            <a:chExt cx="11483904" cy="4735234"/>
          </a:xfrm>
        </p:grpSpPr>
        <p:sp>
          <p:nvSpPr>
            <p:cNvPr id="17" name="직사각형 16"/>
            <p:cNvSpPr/>
            <p:nvPr/>
          </p:nvSpPr>
          <p:spPr>
            <a:xfrm>
              <a:off x="249865" y="856188"/>
              <a:ext cx="11483904" cy="4735234"/>
            </a:xfrm>
            <a:prstGeom prst="rect">
              <a:avLst/>
            </a:prstGeom>
            <a:noFill/>
            <a:ln w="19050">
              <a:solidFill>
                <a:srgbClr val="6665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>
                  <a:solidFill>
                    <a:srgbClr val="56296E"/>
                  </a:solidFill>
                </a:ln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810934" y="856188"/>
              <a:ext cx="370541" cy="432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35360" y="3052214"/>
              <a:ext cx="370541" cy="432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661818" y="1596309"/>
              <a:ext cx="370541" cy="432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0947745" y="2199546"/>
              <a:ext cx="370541" cy="413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850780" y="2194711"/>
            <a:ext cx="33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7389EF-6912-457F-8258-37C84ADBF418}"/>
              </a:ext>
            </a:extLst>
          </p:cNvPr>
          <p:cNvSpPr txBox="1"/>
          <p:nvPr/>
        </p:nvSpPr>
        <p:spPr>
          <a:xfrm>
            <a:off x="402737" y="120884"/>
            <a:ext cx="9283130" cy="472052"/>
          </a:xfrm>
          <a:prstGeom prst="rect">
            <a:avLst/>
          </a:prstGeom>
          <a:solidFill>
            <a:srgbClr val="023997"/>
          </a:solidFill>
        </p:spPr>
        <p:txBody>
          <a:bodyPr wrap="square">
            <a:spAutoFit/>
          </a:bodyPr>
          <a:lstStyle/>
          <a:p>
            <a:pPr marL="1285240" marR="0" indent="-128524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0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학사학위취득유예</a:t>
            </a:r>
            <a:r>
              <a:rPr lang="ko-KR" altLang="en-US" kern="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신청</a:t>
            </a:r>
            <a:r>
              <a:rPr lang="en-US" altLang="ko-KR" sz="1800" kern="0" spc="0" dirty="0">
                <a:solidFill>
                  <a:schemeClr val="bg1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800" kern="0" spc="0" dirty="0">
                <a:solidFill>
                  <a:srgbClr val="FFFF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학생</a:t>
            </a:r>
            <a:r>
              <a:rPr lang="en-US" altLang="ko-KR" sz="1800" kern="0" spc="0" dirty="0">
                <a:solidFill>
                  <a:schemeClr val="bg1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2000" kern="0" spc="0" dirty="0">
              <a:solidFill>
                <a:schemeClr val="bg1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19557E3-5FC4-4168-B0EA-172355A0CD0E}"/>
              </a:ext>
            </a:extLst>
          </p:cNvPr>
          <p:cNvSpPr/>
          <p:nvPr/>
        </p:nvSpPr>
        <p:spPr>
          <a:xfrm flipV="1">
            <a:off x="1477109" y="2564043"/>
            <a:ext cx="1046283" cy="2837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CB09C67-2F20-4236-A4DF-C824A4559123}"/>
              </a:ext>
            </a:extLst>
          </p:cNvPr>
          <p:cNvSpPr/>
          <p:nvPr/>
        </p:nvSpPr>
        <p:spPr>
          <a:xfrm>
            <a:off x="2041588" y="3178993"/>
            <a:ext cx="6311103" cy="4589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D76D5C-3B3C-484B-B7C3-348E2585C398}"/>
              </a:ext>
            </a:extLst>
          </p:cNvPr>
          <p:cNvSpPr txBox="1"/>
          <p:nvPr/>
        </p:nvSpPr>
        <p:spPr>
          <a:xfrm flipH="1">
            <a:off x="10264270" y="2526345"/>
            <a:ext cx="388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③</a:t>
            </a:r>
          </a:p>
        </p:txBody>
      </p:sp>
      <p:sp>
        <p:nvSpPr>
          <p:cNvPr id="7" name="TextBox 6"/>
          <p:cNvSpPr txBox="1">
            <a:spLocks/>
          </p:cNvSpPr>
          <p:nvPr/>
        </p:nvSpPr>
        <p:spPr>
          <a:xfrm>
            <a:off x="11187113" y="941856"/>
            <a:ext cx="379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932FAF3-A2D0-4DC4-A2EA-E80044341099}"/>
              </a:ext>
            </a:extLst>
          </p:cNvPr>
          <p:cNvSpPr/>
          <p:nvPr/>
        </p:nvSpPr>
        <p:spPr>
          <a:xfrm>
            <a:off x="10205235" y="2895678"/>
            <a:ext cx="466798" cy="2276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50CE09B-8653-44CE-9D9E-06E70CCF3D0A}"/>
              </a:ext>
            </a:extLst>
          </p:cNvPr>
          <p:cNvSpPr/>
          <p:nvPr/>
        </p:nvSpPr>
        <p:spPr>
          <a:xfrm>
            <a:off x="11539006" y="1028700"/>
            <a:ext cx="471286" cy="3024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24E835C-A0B6-4CC3-AD3F-DA3049D3B775}"/>
              </a:ext>
            </a:extLst>
          </p:cNvPr>
          <p:cNvSpPr txBox="1"/>
          <p:nvPr/>
        </p:nvSpPr>
        <p:spPr>
          <a:xfrm>
            <a:off x="2189738" y="2807671"/>
            <a:ext cx="26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34F1F56-A893-4708-B669-E104649AA522}"/>
              </a:ext>
            </a:extLst>
          </p:cNvPr>
          <p:cNvSpPr/>
          <p:nvPr/>
        </p:nvSpPr>
        <p:spPr>
          <a:xfrm>
            <a:off x="11041762" y="2895677"/>
            <a:ext cx="466798" cy="2276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DDF442-5B59-4EAA-B1E6-FCF36E8DCAC9}"/>
              </a:ext>
            </a:extLst>
          </p:cNvPr>
          <p:cNvSpPr txBox="1"/>
          <p:nvPr/>
        </p:nvSpPr>
        <p:spPr>
          <a:xfrm>
            <a:off x="11043902" y="2505016"/>
            <a:ext cx="33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⑤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1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4156</TotalTime>
  <Words>81</Words>
  <Application>Microsoft Office PowerPoint</Application>
  <PresentationFormat>와이드스크린</PresentationFormat>
  <Paragraphs>15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HY헤드라인M</vt:lpstr>
      <vt:lpstr>Malgun Gothic Semilight</vt:lpstr>
      <vt:lpstr>맑은 고딕</vt:lpstr>
      <vt:lpstr>함초롬바탕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default</dc:creator>
  <cp:lastModifiedBy>user</cp:lastModifiedBy>
  <cp:revision>257</cp:revision>
  <cp:lastPrinted>2017-11-16T05:16:26Z</cp:lastPrinted>
  <dcterms:created xsi:type="dcterms:W3CDTF">2017-11-14T01:14:22Z</dcterms:created>
  <dcterms:modified xsi:type="dcterms:W3CDTF">2026-07-27T08:22:42Z</dcterms:modified>
</cp:coreProperties>
</file>