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77" r:id="rId2"/>
  </p:sldIdLst>
  <p:sldSz cx="12192000" cy="6858000"/>
  <p:notesSz cx="6761163" cy="9942513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83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CC"/>
    <a:srgbClr val="1F539F"/>
    <a:srgbClr val="DEE3F3"/>
    <a:srgbClr val="D8DFF2"/>
    <a:srgbClr val="5B9BD5"/>
    <a:srgbClr val="7A6C8D"/>
    <a:srgbClr val="FFFFFF"/>
    <a:srgbClr val="666563"/>
    <a:srgbClr val="F2F2F2"/>
    <a:srgbClr val="F1F1F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973" autoAdjust="0"/>
    <p:restoredTop sz="96318" autoAdjust="0"/>
  </p:normalViewPr>
  <p:slideViewPr>
    <p:cSldViewPr snapToGrid="0" showGuides="1">
      <p:cViewPr varScale="1">
        <p:scale>
          <a:sx n="109" d="100"/>
          <a:sy n="109" d="100"/>
        </p:scale>
        <p:origin x="498" y="78"/>
      </p:cViewPr>
      <p:guideLst>
        <p:guide orient="horz" pos="2183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9837" cy="49885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29761" y="0"/>
            <a:ext cx="2929837" cy="49885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52B2ACF-8D31-485A-A3C0-9BE732765F86}" type="datetimeFigureOut">
              <a:rPr lang="ko-KR" altLang="en-US" smtClean="0"/>
              <a:t>2026-07-28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398463" y="1243013"/>
            <a:ext cx="5964237" cy="33559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76117" y="4784835"/>
            <a:ext cx="5408930" cy="391486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9443662"/>
            <a:ext cx="2929837" cy="49885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29761" y="9443662"/>
            <a:ext cx="2929837" cy="49885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53FF630-BFF6-4F86-83DB-FA86B0D4CE8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410892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AFFE92-455A-4DA0-9131-57DAB90A5704}" type="slidenum">
              <a:rPr lang="ko-KR" altLang="en-US" smtClean="0"/>
              <a:pPr/>
              <a:t>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230809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마스터 부제목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5C3B18-6AA7-4A15-B2B3-D9B2C30279A0}" type="datetimeFigureOut">
              <a:rPr lang="ko-KR" altLang="en-US" smtClean="0"/>
              <a:t>2026-07-28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E20813-4B94-4B0C-9FE0-4254AB36B5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758448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5C3B18-6AA7-4A15-B2B3-D9B2C30279A0}" type="datetimeFigureOut">
              <a:rPr lang="ko-KR" altLang="en-US" smtClean="0"/>
              <a:t>2026-07-28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E20813-4B94-4B0C-9FE0-4254AB36B5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688512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5C3B18-6AA7-4A15-B2B3-D9B2C30279A0}" type="datetimeFigureOut">
              <a:rPr lang="ko-KR" altLang="en-US" smtClean="0"/>
              <a:t>2026-07-28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E20813-4B94-4B0C-9FE0-4254AB36B5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498323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5C3B18-6AA7-4A15-B2B3-D9B2C30279A0}" type="datetimeFigureOut">
              <a:rPr lang="ko-KR" altLang="en-US" smtClean="0"/>
              <a:t>2026-07-28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E20813-4B94-4B0C-9FE0-4254AB36B5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152138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5C3B18-6AA7-4A15-B2B3-D9B2C30279A0}" type="datetimeFigureOut">
              <a:rPr lang="ko-KR" altLang="en-US" smtClean="0"/>
              <a:t>2026-07-28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E20813-4B94-4B0C-9FE0-4254AB36B5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179757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5C3B18-6AA7-4A15-B2B3-D9B2C30279A0}" type="datetimeFigureOut">
              <a:rPr lang="ko-KR" altLang="en-US" smtClean="0"/>
              <a:t>2026-07-28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E20813-4B94-4B0C-9FE0-4254AB36B5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566906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5C3B18-6AA7-4A15-B2B3-D9B2C30279A0}" type="datetimeFigureOut">
              <a:rPr lang="ko-KR" altLang="en-US" smtClean="0"/>
              <a:t>2026-07-28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E20813-4B94-4B0C-9FE0-4254AB36B5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399145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E20813-4B94-4B0C-9FE0-4254AB36B53F}" type="slidenum">
              <a:rPr lang="ko-KR" altLang="en-US" smtClean="0"/>
              <a:t>‹#›</a:t>
            </a:fld>
            <a:endParaRPr lang="ko-KR" altLang="en-US" dirty="0"/>
          </a:p>
        </p:txBody>
      </p:sp>
      <p:pic>
        <p:nvPicPr>
          <p:cNvPr id="6" name="그림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52181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65048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5C3B18-6AA7-4A15-B2B3-D9B2C30279A0}" type="datetimeFigureOut">
              <a:rPr lang="ko-KR" altLang="en-US" smtClean="0"/>
              <a:t>2026-07-28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E20813-4B94-4B0C-9FE0-4254AB36B5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294450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5C3B18-6AA7-4A15-B2B3-D9B2C30279A0}" type="datetimeFigureOut">
              <a:rPr lang="ko-KR" altLang="en-US" smtClean="0"/>
              <a:t>2026-07-28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E20813-4B94-4B0C-9FE0-4254AB36B5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002692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5C3B18-6AA7-4A15-B2B3-D9B2C30279A0}" type="datetimeFigureOut">
              <a:rPr lang="ko-KR" altLang="en-US" smtClean="0"/>
              <a:t>2026-07-28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E20813-4B94-4B0C-9FE0-4254AB36B5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936246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5C3B18-6AA7-4A15-B2B3-D9B2C30279A0}" type="datetimeFigureOut">
              <a:rPr lang="ko-KR" altLang="en-US" smtClean="0"/>
              <a:t>2026-07-28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E20813-4B94-4B0C-9FE0-4254AB36B5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564468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D3FF28AA-17C2-491A-844E-0F0F202F927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927" y="692999"/>
            <a:ext cx="11745940" cy="3490724"/>
          </a:xfrm>
          <a:prstGeom prst="rect">
            <a:avLst/>
          </a:prstGeom>
        </p:spPr>
      </p:pic>
      <p:pic>
        <p:nvPicPr>
          <p:cNvPr id="8" name="그림 7">
            <a:extLst>
              <a:ext uri="{FF2B5EF4-FFF2-40B4-BE49-F238E27FC236}">
                <a16:creationId xmlns:a16="http://schemas.microsoft.com/office/drawing/2014/main" id="{23E128E8-458C-4EE6-9B18-19D2AE32D33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2737" y="3578119"/>
            <a:ext cx="11696130" cy="719117"/>
          </a:xfrm>
          <a:prstGeom prst="rect">
            <a:avLst/>
          </a:prstGeom>
        </p:spPr>
      </p:pic>
      <p:sp>
        <p:nvSpPr>
          <p:cNvPr id="9" name="직사각형 8">
            <a:extLst>
              <a:ext uri="{FF2B5EF4-FFF2-40B4-BE49-F238E27FC236}">
                <a16:creationId xmlns:a16="http://schemas.microsoft.com/office/drawing/2014/main" id="{98648E01-7121-40EB-A728-7F402E87DBAA}"/>
              </a:ext>
            </a:extLst>
          </p:cNvPr>
          <p:cNvSpPr/>
          <p:nvPr/>
        </p:nvSpPr>
        <p:spPr>
          <a:xfrm>
            <a:off x="2875044" y="4895001"/>
            <a:ext cx="425005" cy="1681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12" name="그림 11"/>
          <p:cNvPicPr>
            <a:picLocks noChangeAspect="1"/>
          </p:cNvPicPr>
          <p:nvPr/>
        </p:nvPicPr>
        <p:blipFill>
          <a:blip r:embed="rId5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4451" y="6365982"/>
            <a:ext cx="1594623" cy="446495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463496" y="4375024"/>
            <a:ext cx="11265008" cy="26577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en-US" altLang="ko-KR" sz="1600" dirty="0"/>
              <a:t>1. </a:t>
            </a:r>
            <a:r>
              <a:rPr lang="ko-KR" altLang="en-US" sz="1600" dirty="0"/>
              <a:t>신청메뉴 </a:t>
            </a:r>
            <a:r>
              <a:rPr lang="en-US" altLang="ko-KR" sz="1600" dirty="0"/>
              <a:t>: </a:t>
            </a:r>
            <a:r>
              <a:rPr lang="ko-KR" altLang="en-US" sz="1600" dirty="0"/>
              <a:t>통합정보시스템</a:t>
            </a:r>
            <a:r>
              <a:rPr lang="en-US" altLang="ko-KR" sz="1600" dirty="0"/>
              <a:t>(JUMP) – </a:t>
            </a:r>
            <a:r>
              <a:rPr lang="ko-KR" altLang="en-US" sz="1600" dirty="0"/>
              <a:t>졸업</a:t>
            </a:r>
            <a:r>
              <a:rPr lang="en-US" altLang="ko-KR" sz="1600" dirty="0"/>
              <a:t> – </a:t>
            </a:r>
            <a:r>
              <a:rPr lang="ko-KR" altLang="en-US" sz="1600" b="1" dirty="0"/>
              <a:t>재학기간연장신청</a:t>
            </a:r>
            <a:r>
              <a:rPr lang="ko-KR" altLang="en-US" b="1" dirty="0"/>
              <a:t> </a:t>
            </a:r>
            <a:r>
              <a:rPr lang="ko-KR" altLang="en-US" sz="1600" b="1" dirty="0"/>
              <a:t>클릭</a:t>
            </a:r>
            <a:endParaRPr lang="en-US" altLang="ko-KR" sz="1600" b="1" dirty="0"/>
          </a:p>
          <a:p>
            <a:pPr>
              <a:lnSpc>
                <a:spcPct val="130000"/>
              </a:lnSpc>
            </a:pPr>
            <a:r>
              <a:rPr lang="en-US" altLang="ko-KR" sz="1600" dirty="0"/>
              <a:t>2. </a:t>
            </a:r>
            <a:r>
              <a:rPr lang="ko-KR" altLang="en-US" sz="1600" dirty="0"/>
              <a:t>신청절차</a:t>
            </a:r>
            <a:endParaRPr lang="en-US" altLang="ko-KR" sz="1600" dirty="0"/>
          </a:p>
          <a:p>
            <a:pPr>
              <a:lnSpc>
                <a:spcPct val="130000"/>
              </a:lnSpc>
            </a:pPr>
            <a:r>
              <a:rPr lang="en-US" altLang="ko-KR" sz="1600" dirty="0"/>
              <a:t>  </a:t>
            </a:r>
            <a:r>
              <a:rPr lang="ko-KR" altLang="en-US" sz="1600" dirty="0"/>
              <a:t>가</a:t>
            </a:r>
            <a:r>
              <a:rPr lang="en-US" altLang="ko-KR" sz="1600" dirty="0"/>
              <a:t>. </a:t>
            </a:r>
            <a:r>
              <a:rPr lang="ko-KR" altLang="en-US" sz="1600" b="1" dirty="0"/>
              <a:t>조회</a:t>
            </a:r>
            <a:r>
              <a:rPr lang="ko-KR" altLang="en-US" sz="1600" dirty="0"/>
              <a:t> 클릭하고 재학기간 연장 신청 탭을 선택</a:t>
            </a:r>
            <a:endParaRPr lang="en-US" altLang="ko-KR" sz="1600" dirty="0"/>
          </a:p>
          <a:p>
            <a:pPr>
              <a:lnSpc>
                <a:spcPct val="130000"/>
              </a:lnSpc>
            </a:pPr>
            <a:r>
              <a:rPr lang="en-US" altLang="ko-KR" sz="1600" dirty="0"/>
              <a:t>  </a:t>
            </a:r>
            <a:r>
              <a:rPr lang="ko-KR" altLang="en-US" sz="1600" dirty="0"/>
              <a:t>나</a:t>
            </a:r>
            <a:r>
              <a:rPr lang="en-US" altLang="ko-KR" sz="1600" dirty="0"/>
              <a:t>. </a:t>
            </a:r>
            <a:r>
              <a:rPr lang="ko-KR" altLang="en-US" sz="1600" b="1" dirty="0"/>
              <a:t>신규</a:t>
            </a:r>
            <a:r>
              <a:rPr lang="ko-KR" altLang="en-US" sz="1600" dirty="0"/>
              <a:t> 클릭 후 </a:t>
            </a:r>
            <a:r>
              <a:rPr lang="ko-KR" altLang="en-US" sz="1600" dirty="0" err="1"/>
              <a:t>연장학년도</a:t>
            </a:r>
            <a:r>
              <a:rPr lang="en-US" altLang="ko-KR" sz="1600" dirty="0"/>
              <a:t>,</a:t>
            </a:r>
            <a:r>
              <a:rPr lang="ko-KR" altLang="en-US" sz="1600" dirty="0"/>
              <a:t> 연장학기</a:t>
            </a:r>
            <a:r>
              <a:rPr lang="en-US" altLang="ko-KR" sz="1600" dirty="0"/>
              <a:t>, </a:t>
            </a:r>
            <a:r>
              <a:rPr lang="ko-KR" altLang="en-US" sz="1600" dirty="0"/>
              <a:t>기간연장사유 입력</a:t>
            </a:r>
            <a:endParaRPr lang="en-US" altLang="ko-KR" sz="1600" dirty="0"/>
          </a:p>
          <a:p>
            <a:pPr>
              <a:lnSpc>
                <a:spcPct val="130000"/>
              </a:lnSpc>
            </a:pPr>
            <a:r>
              <a:rPr lang="ko-KR" altLang="en-US" sz="1600" dirty="0"/>
              <a:t>     </a:t>
            </a:r>
            <a:r>
              <a:rPr lang="ko-KR" altLang="en-US" sz="1600" dirty="0">
                <a:latin typeface="Malgun Gothic Semilight" panose="020B0502040204020203" pitchFamily="34" charset="-127"/>
                <a:ea typeface="Malgun Gothic Semilight" panose="020B0502040204020203" pitchFamily="34" charset="-127"/>
                <a:cs typeface="Malgun Gothic Semilight" panose="020B0502040204020203" pitchFamily="34" charset="-127"/>
              </a:rPr>
              <a:t>※</a:t>
            </a:r>
            <a:r>
              <a:rPr lang="en-US" altLang="ko-KR" sz="1600" dirty="0">
                <a:latin typeface="Malgun Gothic Semilight" panose="020B0502040204020203" pitchFamily="34" charset="-127"/>
                <a:ea typeface="Malgun Gothic Semilight" panose="020B0502040204020203" pitchFamily="34" charset="-127"/>
                <a:cs typeface="Malgun Gothic Semilight" panose="020B0502040204020203" pitchFamily="34" charset="-127"/>
              </a:rPr>
              <a:t> </a:t>
            </a:r>
            <a:r>
              <a:rPr lang="ko-KR" altLang="en-US" sz="1600" dirty="0" err="1">
                <a:latin typeface="Malgun Gothic Semilight" panose="020B0502040204020203" pitchFamily="34" charset="-127"/>
                <a:ea typeface="Malgun Gothic Semilight" panose="020B0502040204020203" pitchFamily="34" charset="-127"/>
                <a:cs typeface="Malgun Gothic Semilight" panose="020B0502040204020203" pitchFamily="34" charset="-127"/>
              </a:rPr>
              <a:t>유예학년도</a:t>
            </a:r>
            <a:r>
              <a:rPr lang="ko-KR" altLang="en-US" sz="1600" dirty="0">
                <a:latin typeface="Malgun Gothic Semilight" panose="020B0502040204020203" pitchFamily="34" charset="-127"/>
                <a:ea typeface="Malgun Gothic Semilight" panose="020B0502040204020203" pitchFamily="34" charset="-127"/>
                <a:cs typeface="Malgun Gothic Semilight" panose="020B0502040204020203" pitchFamily="34" charset="-127"/>
              </a:rPr>
              <a:t> 및 유예학기는 </a:t>
            </a:r>
            <a:r>
              <a:rPr lang="en-US" altLang="ko-KR" sz="1600" b="1" dirty="0">
                <a:solidFill>
                  <a:srgbClr val="0000CC"/>
                </a:solidFill>
              </a:rPr>
              <a:t>2026</a:t>
            </a:r>
            <a:r>
              <a:rPr lang="ko-KR" altLang="en-US" sz="1600" b="1" dirty="0">
                <a:solidFill>
                  <a:srgbClr val="0000CC"/>
                </a:solidFill>
              </a:rPr>
              <a:t>학년도 </a:t>
            </a:r>
            <a:r>
              <a:rPr lang="en-US" altLang="ko-KR" sz="1600" b="1" dirty="0">
                <a:solidFill>
                  <a:srgbClr val="0000CC"/>
                </a:solidFill>
              </a:rPr>
              <a:t>2</a:t>
            </a:r>
            <a:r>
              <a:rPr lang="ko-KR" altLang="en-US" sz="1600" b="1" dirty="0">
                <a:solidFill>
                  <a:srgbClr val="0000CC"/>
                </a:solidFill>
              </a:rPr>
              <a:t>학기</a:t>
            </a:r>
            <a:r>
              <a:rPr lang="en-US" altLang="ko-KR" sz="1600" b="1" dirty="0">
                <a:solidFill>
                  <a:srgbClr val="0000CC"/>
                </a:solidFill>
              </a:rPr>
              <a:t> </a:t>
            </a:r>
            <a:r>
              <a:rPr lang="ko-KR" altLang="en-US" sz="1600" b="1" dirty="0">
                <a:solidFill>
                  <a:srgbClr val="0000CC"/>
                </a:solidFill>
              </a:rPr>
              <a:t>입력 </a:t>
            </a:r>
            <a:endParaRPr lang="en-US" altLang="ko-KR" sz="1600" dirty="0"/>
          </a:p>
          <a:p>
            <a:pPr>
              <a:lnSpc>
                <a:spcPct val="130000"/>
              </a:lnSpc>
            </a:pPr>
            <a:r>
              <a:rPr lang="en-US" altLang="ko-KR" sz="1600" b="1" dirty="0"/>
              <a:t>  </a:t>
            </a:r>
            <a:r>
              <a:rPr lang="ko-KR" altLang="en-US" sz="1600" dirty="0"/>
              <a:t>다</a:t>
            </a:r>
            <a:r>
              <a:rPr lang="en-US" altLang="ko-KR" sz="1600" dirty="0"/>
              <a:t>.</a:t>
            </a:r>
            <a:r>
              <a:rPr lang="en-US" altLang="ko-KR" sz="1600" b="1" dirty="0"/>
              <a:t> </a:t>
            </a:r>
            <a:r>
              <a:rPr lang="ko-KR" altLang="en-US" sz="1600" b="1" dirty="0"/>
              <a:t>신청</a:t>
            </a:r>
            <a:r>
              <a:rPr lang="ko-KR" altLang="en-US" sz="1600" dirty="0"/>
              <a:t> 버튼 클릭</a:t>
            </a:r>
            <a:endParaRPr lang="en-US" altLang="ko-KR" sz="1600" dirty="0"/>
          </a:p>
          <a:p>
            <a:pPr>
              <a:lnSpc>
                <a:spcPct val="130000"/>
              </a:lnSpc>
            </a:pPr>
            <a:r>
              <a:rPr lang="ko-KR" altLang="en-US" sz="1600" dirty="0"/>
              <a:t>    </a:t>
            </a:r>
            <a:r>
              <a:rPr lang="ko-KR" altLang="en-US" sz="1600" dirty="0">
                <a:latin typeface="Malgun Gothic Semilight" panose="020B0502040204020203" pitchFamily="34" charset="-127"/>
                <a:ea typeface="Malgun Gothic Semilight" panose="020B0502040204020203" pitchFamily="34" charset="-127"/>
                <a:cs typeface="Malgun Gothic Semilight" panose="020B0502040204020203" pitchFamily="34" charset="-127"/>
              </a:rPr>
              <a:t>※</a:t>
            </a:r>
            <a:r>
              <a:rPr lang="en-US" altLang="ko-KR" sz="1600" dirty="0">
                <a:latin typeface="Malgun Gothic Semilight" panose="020B0502040204020203" pitchFamily="34" charset="-127"/>
                <a:ea typeface="Malgun Gothic Semilight" panose="020B0502040204020203" pitchFamily="34" charset="-127"/>
                <a:cs typeface="Malgun Gothic Semilight" panose="020B0502040204020203" pitchFamily="34" charset="-127"/>
              </a:rPr>
              <a:t> </a:t>
            </a:r>
            <a:r>
              <a:rPr lang="ko-KR" altLang="en-US" sz="1600" dirty="0">
                <a:latin typeface="Malgun Gothic Semilight" panose="020B0502040204020203" pitchFamily="34" charset="-127"/>
                <a:ea typeface="Malgun Gothic Semilight" panose="020B0502040204020203" pitchFamily="34" charset="-127"/>
                <a:cs typeface="Malgun Gothic Semilight" panose="020B0502040204020203" pitchFamily="34" charset="-127"/>
              </a:rPr>
              <a:t>학과  </a:t>
            </a:r>
            <a:r>
              <a:rPr lang="ko-KR" altLang="en-US" sz="1600" dirty="0">
                <a:latin typeface="Malgun Gothic Semilight" panose="020B0502040204020203" pitchFamily="50" charset="-127"/>
                <a:ea typeface="Malgun Gothic Semilight" panose="020B0502040204020203" pitchFamily="50" charset="-127"/>
                <a:cs typeface="Malgun Gothic Semilight" panose="020B0502040204020203" pitchFamily="50" charset="-127"/>
              </a:rPr>
              <a:t>→ 단과대학 → 대학본부로 승인절차가 진행</a:t>
            </a:r>
            <a:r>
              <a:rPr lang="en-US" altLang="ko-KR" sz="1600" b="1" dirty="0">
                <a:latin typeface="Malgun Gothic Semilight" panose="020B0502040204020203" pitchFamily="50" charset="-127"/>
                <a:ea typeface="Malgun Gothic Semilight" panose="020B0502040204020203" pitchFamily="50" charset="-127"/>
                <a:cs typeface="Malgun Gothic Semilight" panose="020B0502040204020203" pitchFamily="50" charset="-127"/>
              </a:rPr>
              <a:t>(</a:t>
            </a:r>
            <a:r>
              <a:rPr lang="ko-KR" altLang="en-US" sz="1600" b="1" dirty="0">
                <a:latin typeface="Malgun Gothic Semilight" panose="020B0502040204020203" pitchFamily="50" charset="-127"/>
                <a:ea typeface="Malgun Gothic Semilight" panose="020B0502040204020203" pitchFamily="50" charset="-127"/>
                <a:cs typeface="Malgun Gothic Semilight" panose="020B0502040204020203" pitchFamily="50" charset="-127"/>
              </a:rPr>
              <a:t>처리상태가 </a:t>
            </a:r>
            <a:r>
              <a:rPr lang="ko-KR" altLang="en-US" sz="1600" b="1" dirty="0" err="1">
                <a:latin typeface="Malgun Gothic Semilight" panose="020B0502040204020203" pitchFamily="50" charset="-127"/>
                <a:ea typeface="Malgun Gothic Semilight" panose="020B0502040204020203" pitchFamily="50" charset="-127"/>
                <a:cs typeface="Malgun Gothic Semilight" panose="020B0502040204020203" pitchFamily="50" charset="-127"/>
              </a:rPr>
              <a:t>최종승인이어야</a:t>
            </a:r>
            <a:r>
              <a:rPr lang="ko-KR" altLang="en-US" sz="1600" b="1" dirty="0">
                <a:latin typeface="Malgun Gothic Semilight" panose="020B0502040204020203" pitchFamily="50" charset="-127"/>
                <a:ea typeface="Malgun Gothic Semilight" panose="020B0502040204020203" pitchFamily="50" charset="-127"/>
                <a:cs typeface="Malgun Gothic Semilight" panose="020B0502040204020203" pitchFamily="50" charset="-127"/>
              </a:rPr>
              <a:t> 승인이 완료된 상태입니다</a:t>
            </a:r>
            <a:r>
              <a:rPr lang="en-US" altLang="ko-KR" sz="1600" b="1" dirty="0">
                <a:latin typeface="Malgun Gothic Semilight" panose="020B0502040204020203" pitchFamily="50" charset="-127"/>
                <a:ea typeface="Malgun Gothic Semilight" panose="020B0502040204020203" pitchFamily="50" charset="-127"/>
                <a:cs typeface="Malgun Gothic Semilight" panose="020B0502040204020203" pitchFamily="50" charset="-127"/>
              </a:rPr>
              <a:t>.)</a:t>
            </a:r>
            <a:r>
              <a:rPr lang="ko-KR" altLang="en-US" sz="1600" b="1" dirty="0">
                <a:latin typeface="Malgun Gothic Semilight" panose="020B0502040204020203" pitchFamily="50" charset="-127"/>
                <a:ea typeface="Malgun Gothic Semilight" panose="020B0502040204020203" pitchFamily="50" charset="-127"/>
                <a:cs typeface="Malgun Gothic Semilight" panose="020B0502040204020203" pitchFamily="50" charset="-127"/>
              </a:rPr>
              <a:t> </a:t>
            </a:r>
            <a:endParaRPr lang="en-US" altLang="ko-KR" sz="1600" b="1" dirty="0"/>
          </a:p>
          <a:p>
            <a:pPr>
              <a:lnSpc>
                <a:spcPct val="130000"/>
              </a:lnSpc>
            </a:pPr>
            <a:r>
              <a:rPr lang="ko-KR" altLang="en-US" sz="1600" dirty="0"/>
              <a:t> </a:t>
            </a:r>
            <a:endParaRPr lang="en-US" altLang="ko-KR" sz="1600" b="1" spc="-150" dirty="0"/>
          </a:p>
        </p:txBody>
      </p:sp>
      <p:grpSp>
        <p:nvGrpSpPr>
          <p:cNvPr id="59" name="그룹 58"/>
          <p:cNvGrpSpPr/>
          <p:nvPr/>
        </p:nvGrpSpPr>
        <p:grpSpPr>
          <a:xfrm>
            <a:off x="352927" y="679843"/>
            <a:ext cx="11745940" cy="6057273"/>
            <a:chOff x="249865" y="856188"/>
            <a:chExt cx="11483904" cy="4735234"/>
          </a:xfrm>
        </p:grpSpPr>
        <p:sp>
          <p:nvSpPr>
            <p:cNvPr id="17" name="직사각형 16"/>
            <p:cNvSpPr/>
            <p:nvPr/>
          </p:nvSpPr>
          <p:spPr>
            <a:xfrm>
              <a:off x="249865" y="856188"/>
              <a:ext cx="11483904" cy="4735234"/>
            </a:xfrm>
            <a:prstGeom prst="rect">
              <a:avLst/>
            </a:prstGeom>
            <a:noFill/>
            <a:ln w="19050">
              <a:solidFill>
                <a:srgbClr val="66656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ln>
                  <a:solidFill>
                    <a:srgbClr val="56296E"/>
                  </a:solidFill>
                </a:ln>
              </a:endParaRPr>
            </a:p>
          </p:txBody>
        </p:sp>
        <p:sp>
          <p:nvSpPr>
            <p:cNvPr id="51" name="TextBox 50"/>
            <p:cNvSpPr txBox="1"/>
            <p:nvPr/>
          </p:nvSpPr>
          <p:spPr>
            <a:xfrm>
              <a:off x="3810934" y="856188"/>
              <a:ext cx="370541" cy="4329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ko-KR" altLang="en-US" dirty="0">
                <a:solidFill>
                  <a:srgbClr val="FF0000"/>
                </a:solidFill>
              </a:endParaRPr>
            </a:p>
          </p:txBody>
        </p:sp>
        <p:sp>
          <p:nvSpPr>
            <p:cNvPr id="52" name="TextBox 51"/>
            <p:cNvSpPr txBox="1"/>
            <p:nvPr/>
          </p:nvSpPr>
          <p:spPr>
            <a:xfrm>
              <a:off x="335360" y="3052214"/>
              <a:ext cx="370541" cy="4329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ko-KR" altLang="en-US" dirty="0">
                <a:solidFill>
                  <a:srgbClr val="FF0000"/>
                </a:solidFill>
              </a:endParaRPr>
            </a:p>
          </p:txBody>
        </p:sp>
        <p:sp>
          <p:nvSpPr>
            <p:cNvPr id="53" name="TextBox 52"/>
            <p:cNvSpPr txBox="1"/>
            <p:nvPr/>
          </p:nvSpPr>
          <p:spPr>
            <a:xfrm>
              <a:off x="8661818" y="1596309"/>
              <a:ext cx="370541" cy="4329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ko-KR" altLang="en-US" dirty="0">
                <a:solidFill>
                  <a:srgbClr val="FF0000"/>
                </a:solidFill>
              </a:endParaRPr>
            </a:p>
          </p:txBody>
        </p:sp>
        <p:sp>
          <p:nvSpPr>
            <p:cNvPr id="55" name="TextBox 54"/>
            <p:cNvSpPr txBox="1"/>
            <p:nvPr/>
          </p:nvSpPr>
          <p:spPr>
            <a:xfrm>
              <a:off x="10947745" y="2199546"/>
              <a:ext cx="370541" cy="4138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ko-KR" altLang="en-US" dirty="0">
                <a:solidFill>
                  <a:srgbClr val="FF0000"/>
                </a:solidFill>
              </a:endParaRPr>
            </a:p>
          </p:txBody>
        </p:sp>
      </p:grpSp>
      <p:sp>
        <p:nvSpPr>
          <p:cNvPr id="5" name="TextBox 4"/>
          <p:cNvSpPr txBox="1"/>
          <p:nvPr/>
        </p:nvSpPr>
        <p:spPr>
          <a:xfrm>
            <a:off x="11128420" y="796791"/>
            <a:ext cx="3329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b="1" dirty="0">
                <a:solidFill>
                  <a:srgbClr val="FF0000"/>
                </a:solidFill>
              </a:rPr>
              <a:t>①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047389EF-6912-457F-8258-37C84ADBF418}"/>
              </a:ext>
            </a:extLst>
          </p:cNvPr>
          <p:cNvSpPr txBox="1"/>
          <p:nvPr/>
        </p:nvSpPr>
        <p:spPr>
          <a:xfrm>
            <a:off x="402737" y="120884"/>
            <a:ext cx="9283130" cy="472052"/>
          </a:xfrm>
          <a:prstGeom prst="rect">
            <a:avLst/>
          </a:prstGeom>
          <a:solidFill>
            <a:srgbClr val="023997"/>
          </a:solidFill>
        </p:spPr>
        <p:txBody>
          <a:bodyPr wrap="square">
            <a:spAutoFit/>
          </a:bodyPr>
          <a:lstStyle/>
          <a:p>
            <a:pPr marL="1285240" marR="0" indent="-1285240" algn="just" fontAlgn="base" latinLnBrk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kern="0" dirty="0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재학기간연장 신청</a:t>
            </a:r>
            <a:r>
              <a:rPr lang="en-US" altLang="ko-KR" sz="1800" kern="0" spc="0" dirty="0">
                <a:solidFill>
                  <a:schemeClr val="bg1"/>
                </a:solidFill>
                <a:effectLst/>
                <a:latin typeface="HY헤드라인M" panose="02030600000101010101" pitchFamily="18" charset="-127"/>
                <a:ea typeface="HY헤드라인M" panose="02030600000101010101" pitchFamily="18" charset="-127"/>
              </a:rPr>
              <a:t>(</a:t>
            </a:r>
            <a:r>
              <a:rPr lang="ko-KR" altLang="en-US" sz="1800" kern="0" spc="0" dirty="0">
                <a:solidFill>
                  <a:srgbClr val="FFFF00"/>
                </a:solidFill>
                <a:effectLst/>
                <a:latin typeface="HY헤드라인M" panose="02030600000101010101" pitchFamily="18" charset="-127"/>
                <a:ea typeface="HY헤드라인M" panose="02030600000101010101" pitchFamily="18" charset="-127"/>
              </a:rPr>
              <a:t>학생</a:t>
            </a:r>
            <a:r>
              <a:rPr lang="en-US" altLang="ko-KR" sz="1800" kern="0" spc="0" dirty="0">
                <a:solidFill>
                  <a:schemeClr val="bg1"/>
                </a:solidFill>
                <a:effectLst/>
                <a:latin typeface="HY헤드라인M" panose="02030600000101010101" pitchFamily="18" charset="-127"/>
                <a:ea typeface="HY헤드라인M" panose="02030600000101010101" pitchFamily="18" charset="-127"/>
              </a:rPr>
              <a:t>)</a:t>
            </a:r>
            <a:endParaRPr lang="ko-KR" altLang="en-US" sz="2000" kern="0" spc="0" dirty="0">
              <a:solidFill>
                <a:schemeClr val="bg1"/>
              </a:solidFill>
              <a:effectLst/>
              <a:latin typeface="함초롬바탕" panose="02030604000101010101" pitchFamily="18" charset="-127"/>
            </a:endParaRPr>
          </a:p>
        </p:txBody>
      </p:sp>
      <p:sp>
        <p:nvSpPr>
          <p:cNvPr id="43" name="직사각형 42">
            <a:extLst>
              <a:ext uri="{FF2B5EF4-FFF2-40B4-BE49-F238E27FC236}">
                <a16:creationId xmlns:a16="http://schemas.microsoft.com/office/drawing/2014/main" id="{419557E3-5FC4-4168-B0EA-172355A0CD0E}"/>
              </a:ext>
            </a:extLst>
          </p:cNvPr>
          <p:cNvSpPr/>
          <p:nvPr/>
        </p:nvSpPr>
        <p:spPr>
          <a:xfrm>
            <a:off x="11590633" y="886237"/>
            <a:ext cx="378996" cy="142463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44" name="직사각형 43">
            <a:extLst>
              <a:ext uri="{FF2B5EF4-FFF2-40B4-BE49-F238E27FC236}">
                <a16:creationId xmlns:a16="http://schemas.microsoft.com/office/drawing/2014/main" id="{BCB09C67-2F20-4236-A4DF-C824A4559123}"/>
              </a:ext>
            </a:extLst>
          </p:cNvPr>
          <p:cNvSpPr/>
          <p:nvPr/>
        </p:nvSpPr>
        <p:spPr>
          <a:xfrm>
            <a:off x="1371396" y="3814391"/>
            <a:ext cx="2623855" cy="509527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11D76D5C-3B3C-484B-B7C3-348E2585C398}"/>
              </a:ext>
            </a:extLst>
          </p:cNvPr>
          <p:cNvSpPr txBox="1"/>
          <p:nvPr/>
        </p:nvSpPr>
        <p:spPr>
          <a:xfrm flipH="1">
            <a:off x="10224242" y="3171072"/>
            <a:ext cx="3883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b="1" dirty="0">
                <a:solidFill>
                  <a:srgbClr val="FF0000"/>
                </a:solidFill>
              </a:rPr>
              <a:t>③</a:t>
            </a:r>
          </a:p>
        </p:txBody>
      </p:sp>
      <p:sp>
        <p:nvSpPr>
          <p:cNvPr id="7" name="TextBox 6"/>
          <p:cNvSpPr txBox="1">
            <a:spLocks/>
          </p:cNvSpPr>
          <p:nvPr/>
        </p:nvSpPr>
        <p:spPr>
          <a:xfrm>
            <a:off x="1602816" y="2957047"/>
            <a:ext cx="3795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b="1" dirty="0">
                <a:solidFill>
                  <a:srgbClr val="FF0000"/>
                </a:solidFill>
              </a:rPr>
              <a:t>②</a:t>
            </a:r>
          </a:p>
        </p:txBody>
      </p:sp>
      <p:sp>
        <p:nvSpPr>
          <p:cNvPr id="38" name="직사각형 37">
            <a:extLst>
              <a:ext uri="{FF2B5EF4-FFF2-40B4-BE49-F238E27FC236}">
                <a16:creationId xmlns:a16="http://schemas.microsoft.com/office/drawing/2014/main" id="{E932FAF3-A2D0-4DC4-A2EA-E80044341099}"/>
              </a:ext>
            </a:extLst>
          </p:cNvPr>
          <p:cNvSpPr/>
          <p:nvPr/>
        </p:nvSpPr>
        <p:spPr>
          <a:xfrm>
            <a:off x="10224243" y="3594548"/>
            <a:ext cx="388367" cy="182128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9" name="직사각형 38">
            <a:extLst>
              <a:ext uri="{FF2B5EF4-FFF2-40B4-BE49-F238E27FC236}">
                <a16:creationId xmlns:a16="http://schemas.microsoft.com/office/drawing/2014/main" id="{D50CE09B-8653-44CE-9D9E-06E70CCF3D0A}"/>
              </a:ext>
            </a:extLst>
          </p:cNvPr>
          <p:cNvSpPr/>
          <p:nvPr/>
        </p:nvSpPr>
        <p:spPr>
          <a:xfrm>
            <a:off x="1335379" y="3361947"/>
            <a:ext cx="914401" cy="205318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D24E835C-A0B6-4CC3-AD3F-DA3049D3B775}"/>
              </a:ext>
            </a:extLst>
          </p:cNvPr>
          <p:cNvSpPr txBox="1"/>
          <p:nvPr/>
        </p:nvSpPr>
        <p:spPr>
          <a:xfrm>
            <a:off x="2497344" y="3454343"/>
            <a:ext cx="2684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b="1" dirty="0">
                <a:solidFill>
                  <a:srgbClr val="FF0000"/>
                </a:solidFill>
              </a:rPr>
              <a:t>④</a:t>
            </a:r>
          </a:p>
        </p:txBody>
      </p:sp>
      <p:sp>
        <p:nvSpPr>
          <p:cNvPr id="25" name="직사각형 24">
            <a:extLst>
              <a:ext uri="{FF2B5EF4-FFF2-40B4-BE49-F238E27FC236}">
                <a16:creationId xmlns:a16="http://schemas.microsoft.com/office/drawing/2014/main" id="{7976D97E-7482-4FC2-AB65-442FC225DB05}"/>
              </a:ext>
            </a:extLst>
          </p:cNvPr>
          <p:cNvSpPr/>
          <p:nvPr/>
        </p:nvSpPr>
        <p:spPr>
          <a:xfrm>
            <a:off x="11041762" y="3583515"/>
            <a:ext cx="388367" cy="204194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B2678A0-0D46-479C-928F-90BF80C0CF69}"/>
              </a:ext>
            </a:extLst>
          </p:cNvPr>
          <p:cNvSpPr txBox="1"/>
          <p:nvPr/>
        </p:nvSpPr>
        <p:spPr>
          <a:xfrm>
            <a:off x="11031137" y="3182105"/>
            <a:ext cx="2637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b="1" dirty="0">
                <a:solidFill>
                  <a:srgbClr val="FF0000"/>
                </a:solidFill>
                <a:ea typeface="Malgun Gothic Semilight" panose="020B0502040204020203" pitchFamily="50" charset="-127"/>
                <a:cs typeface="Malgun Gothic Semilight" panose="020B0502040204020203" pitchFamily="50" charset="-127"/>
              </a:rPr>
              <a:t>⑤</a:t>
            </a:r>
            <a:endParaRPr lang="ko-KR" altLang="en-US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67113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4446</TotalTime>
  <Words>82</Words>
  <Application>Microsoft Office PowerPoint</Application>
  <PresentationFormat>와이드스크린</PresentationFormat>
  <Paragraphs>15</Paragraphs>
  <Slides>1</Slides>
  <Notes>1</Notes>
  <HiddenSlides>0</HiddenSlides>
  <MMClips>0</MMClips>
  <ScaleCrop>false</ScaleCrop>
  <HeadingPairs>
    <vt:vector size="6" baseType="variant">
      <vt:variant>
        <vt:lpstr>사용한 글꼴</vt:lpstr>
      </vt:variant>
      <vt:variant>
        <vt:i4>5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7" baseType="lpstr">
      <vt:lpstr>HY헤드라인M</vt:lpstr>
      <vt:lpstr>Malgun Gothic Semilight</vt:lpstr>
      <vt:lpstr>맑은 고딕</vt:lpstr>
      <vt:lpstr>함초롬바탕</vt:lpstr>
      <vt:lpstr>Arial</vt:lpstr>
      <vt:lpstr>Office 테마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default</dc:creator>
  <cp:lastModifiedBy>user</cp:lastModifiedBy>
  <cp:revision>259</cp:revision>
  <cp:lastPrinted>2017-11-16T05:16:26Z</cp:lastPrinted>
  <dcterms:created xsi:type="dcterms:W3CDTF">2017-11-14T01:14:22Z</dcterms:created>
  <dcterms:modified xsi:type="dcterms:W3CDTF">2026-07-28T08:52:47Z</dcterms:modified>
</cp:coreProperties>
</file>